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256" r:id="rId6"/>
    <p:sldId id="265" r:id="rId7"/>
    <p:sldId id="1740" r:id="rId8"/>
    <p:sldId id="1757" r:id="rId9"/>
    <p:sldId id="1738" r:id="rId10"/>
    <p:sldId id="1758" r:id="rId11"/>
    <p:sldId id="1759" r:id="rId12"/>
    <p:sldId id="1760" r:id="rId13"/>
    <p:sldId id="766" r:id="rId14"/>
    <p:sldId id="1750" r:id="rId15"/>
    <p:sldId id="1761" r:id="rId16"/>
    <p:sldId id="1762" r:id="rId17"/>
    <p:sldId id="1763" r:id="rId18"/>
    <p:sldId id="1764" r:id="rId19"/>
    <p:sldId id="1765" r:id="rId20"/>
    <p:sldId id="1733" r:id="rId21"/>
    <p:sldId id="1734" r:id="rId22"/>
    <p:sldId id="1768" r:id="rId23"/>
    <p:sldId id="1735" r:id="rId24"/>
    <p:sldId id="1737" r:id="rId25"/>
    <p:sldId id="1766" r:id="rId26"/>
    <p:sldId id="1480" r:id="rId27"/>
    <p:sldId id="1347" r:id="rId28"/>
    <p:sldId id="1348" r:id="rId29"/>
    <p:sldId id="1467" r:id="rId30"/>
    <p:sldId id="1699" r:id="rId31"/>
    <p:sldId id="1767" r:id="rId32"/>
    <p:sldId id="1743" r:id="rId33"/>
    <p:sldId id="1752" r:id="rId34"/>
    <p:sldId id="17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82" autoAdjust="0"/>
  </p:normalViewPr>
  <p:slideViewPr>
    <p:cSldViewPr snapToGrid="0">
      <p:cViewPr varScale="1">
        <p:scale>
          <a:sx n="53" d="100"/>
          <a:sy n="53" d="100"/>
        </p:scale>
        <p:origin x="11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C090B-F21E-4B2C-AC7A-FE1F6D91E660}" type="doc">
      <dgm:prSet loTypeId="urn:microsoft.com/office/officeart/2005/8/layout/pyramid3" loCatId="pyramid" qsTypeId="urn:microsoft.com/office/officeart/2005/8/quickstyle/simple1" qsCatId="simple" csTypeId="urn:microsoft.com/office/officeart/2005/8/colors/accent1_2" csCatId="accent1" phldr="1"/>
      <dgm:spPr/>
    </dgm:pt>
    <dgm:pt modelId="{306E69FE-7BB5-412C-B7A3-AA0AC751F568}">
      <dgm:prSet phldrT="[Text]"/>
      <dgm:spPr/>
      <dgm:t>
        <a:bodyPr/>
        <a:lstStyle/>
        <a:p>
          <a:r>
            <a:rPr lang="en-GB" dirty="0"/>
            <a:t>Complaints and referrals</a:t>
          </a:r>
        </a:p>
      </dgm:t>
    </dgm:pt>
    <dgm:pt modelId="{9AA4BE6D-A4CB-4937-B72C-BE798E3B5D6D}" type="parTrans" cxnId="{0CC7D70A-6E8B-4258-A56F-3D61D1C77473}">
      <dgm:prSet/>
      <dgm:spPr/>
      <dgm:t>
        <a:bodyPr/>
        <a:lstStyle/>
        <a:p>
          <a:endParaRPr lang="en-GB"/>
        </a:p>
      </dgm:t>
    </dgm:pt>
    <dgm:pt modelId="{B3F20AD3-F3F2-47AF-927B-2215B628A767}" type="sibTrans" cxnId="{0CC7D70A-6E8B-4258-A56F-3D61D1C77473}">
      <dgm:prSet/>
      <dgm:spPr/>
      <dgm:t>
        <a:bodyPr/>
        <a:lstStyle/>
        <a:p>
          <a:endParaRPr lang="en-GB"/>
        </a:p>
      </dgm:t>
    </dgm:pt>
    <dgm:pt modelId="{F1350C31-5509-4B59-82ED-EEB8D68559D6}">
      <dgm:prSet phldrT="[Text]"/>
      <dgm:spPr/>
      <dgm:t>
        <a:bodyPr/>
        <a:lstStyle/>
        <a:p>
          <a:r>
            <a:rPr lang="en-GB" dirty="0"/>
            <a:t>Investigations</a:t>
          </a:r>
        </a:p>
      </dgm:t>
    </dgm:pt>
    <dgm:pt modelId="{CEB39689-1B51-4194-91C3-639719EC04EF}" type="parTrans" cxnId="{20D376E5-23EC-4AEA-B0C6-F6E7F23FAAD2}">
      <dgm:prSet/>
      <dgm:spPr/>
      <dgm:t>
        <a:bodyPr/>
        <a:lstStyle/>
        <a:p>
          <a:endParaRPr lang="en-GB"/>
        </a:p>
      </dgm:t>
    </dgm:pt>
    <dgm:pt modelId="{5143812A-D44A-40CC-95E8-32589B37CF1D}" type="sibTrans" cxnId="{20D376E5-23EC-4AEA-B0C6-F6E7F23FAAD2}">
      <dgm:prSet/>
      <dgm:spPr/>
      <dgm:t>
        <a:bodyPr/>
        <a:lstStyle/>
        <a:p>
          <a:endParaRPr lang="en-GB"/>
        </a:p>
      </dgm:t>
    </dgm:pt>
    <dgm:pt modelId="{429ECAC9-C747-451F-9132-D93185660DA3}">
      <dgm:prSet phldrT="[Text]"/>
      <dgm:spPr/>
      <dgm:t>
        <a:bodyPr/>
        <a:lstStyle/>
        <a:p>
          <a:r>
            <a:rPr lang="en-GB" dirty="0"/>
            <a:t>Referred to MPTS</a:t>
          </a:r>
        </a:p>
      </dgm:t>
    </dgm:pt>
    <dgm:pt modelId="{29DDFC3D-830F-4B8E-B4F0-E1A3D77E6CA2}" type="parTrans" cxnId="{64AD7D51-FE40-42E3-910D-6654BD8169FE}">
      <dgm:prSet/>
      <dgm:spPr/>
      <dgm:t>
        <a:bodyPr/>
        <a:lstStyle/>
        <a:p>
          <a:endParaRPr lang="en-GB"/>
        </a:p>
      </dgm:t>
    </dgm:pt>
    <dgm:pt modelId="{8E418BB6-BFE8-4A18-962D-97BE7E8D3AF0}" type="sibTrans" cxnId="{64AD7D51-FE40-42E3-910D-6654BD8169FE}">
      <dgm:prSet/>
      <dgm:spPr/>
      <dgm:t>
        <a:bodyPr/>
        <a:lstStyle/>
        <a:p>
          <a:endParaRPr lang="en-GB"/>
        </a:p>
      </dgm:t>
    </dgm:pt>
    <dgm:pt modelId="{FC43178E-C0DD-4902-B145-8D796E9B6B32}">
      <dgm:prSet phldrT="[Text]"/>
      <dgm:spPr/>
      <dgm:t>
        <a:bodyPr/>
        <a:lstStyle/>
        <a:p>
          <a:r>
            <a:rPr lang="en-GB" dirty="0"/>
            <a:t>Suspensions</a:t>
          </a:r>
        </a:p>
      </dgm:t>
    </dgm:pt>
    <dgm:pt modelId="{55D42B2F-33C5-47BF-93E0-A60D8B9F08CB}" type="parTrans" cxnId="{BC9C6F61-BB48-44B7-A3F7-128AAA2D058F}">
      <dgm:prSet/>
      <dgm:spPr/>
      <dgm:t>
        <a:bodyPr/>
        <a:lstStyle/>
        <a:p>
          <a:endParaRPr lang="en-GB"/>
        </a:p>
      </dgm:t>
    </dgm:pt>
    <dgm:pt modelId="{C3963507-B031-4522-B8CC-8A62DE82F683}" type="sibTrans" cxnId="{BC9C6F61-BB48-44B7-A3F7-128AAA2D058F}">
      <dgm:prSet/>
      <dgm:spPr/>
      <dgm:t>
        <a:bodyPr/>
        <a:lstStyle/>
        <a:p>
          <a:endParaRPr lang="en-GB"/>
        </a:p>
      </dgm:t>
    </dgm:pt>
    <dgm:pt modelId="{8BD013E1-8F33-423C-B0E3-9FF57E4C1CD5}">
      <dgm:prSet phldrT="[Text]"/>
      <dgm:spPr/>
      <dgm:t>
        <a:bodyPr/>
        <a:lstStyle/>
        <a:p>
          <a:r>
            <a:rPr lang="en-GB" dirty="0"/>
            <a:t>Erasures</a:t>
          </a:r>
        </a:p>
      </dgm:t>
    </dgm:pt>
    <dgm:pt modelId="{3B4A13DE-BE46-4B72-BB2C-778766E71005}" type="parTrans" cxnId="{C435770E-ED97-4671-820D-6CB16D915B51}">
      <dgm:prSet/>
      <dgm:spPr/>
      <dgm:t>
        <a:bodyPr/>
        <a:lstStyle/>
        <a:p>
          <a:endParaRPr lang="en-GB"/>
        </a:p>
      </dgm:t>
    </dgm:pt>
    <dgm:pt modelId="{25E297EA-0446-4E8A-98DD-E43E06CAAA47}" type="sibTrans" cxnId="{C435770E-ED97-4671-820D-6CB16D915B51}">
      <dgm:prSet/>
      <dgm:spPr/>
      <dgm:t>
        <a:bodyPr/>
        <a:lstStyle/>
        <a:p>
          <a:endParaRPr lang="en-GB"/>
        </a:p>
      </dgm:t>
    </dgm:pt>
    <dgm:pt modelId="{8DA94559-2475-444F-BCE8-1E6720CFFB80}" type="pres">
      <dgm:prSet presAssocID="{386C090B-F21E-4B2C-AC7A-FE1F6D91E660}" presName="Name0" presStyleCnt="0">
        <dgm:presLayoutVars>
          <dgm:dir/>
          <dgm:animLvl val="lvl"/>
          <dgm:resizeHandles val="exact"/>
        </dgm:presLayoutVars>
      </dgm:prSet>
      <dgm:spPr/>
    </dgm:pt>
    <dgm:pt modelId="{2B2E5488-7A51-475B-932B-D8FF3263CF49}" type="pres">
      <dgm:prSet presAssocID="{306E69FE-7BB5-412C-B7A3-AA0AC751F568}" presName="Name8" presStyleCnt="0"/>
      <dgm:spPr/>
    </dgm:pt>
    <dgm:pt modelId="{111739EA-7BBA-435A-B063-6C5D80B52622}" type="pres">
      <dgm:prSet presAssocID="{306E69FE-7BB5-412C-B7A3-AA0AC751F568}" presName="level" presStyleLbl="node1" presStyleIdx="0" presStyleCnt="5">
        <dgm:presLayoutVars>
          <dgm:chMax val="1"/>
          <dgm:bulletEnabled val="1"/>
        </dgm:presLayoutVars>
      </dgm:prSet>
      <dgm:spPr/>
    </dgm:pt>
    <dgm:pt modelId="{837A0EA2-DF4A-42FC-92CD-A2C2B082A017}" type="pres">
      <dgm:prSet presAssocID="{306E69FE-7BB5-412C-B7A3-AA0AC751F568}" presName="levelTx" presStyleLbl="revTx" presStyleIdx="0" presStyleCnt="0">
        <dgm:presLayoutVars>
          <dgm:chMax val="1"/>
          <dgm:bulletEnabled val="1"/>
        </dgm:presLayoutVars>
      </dgm:prSet>
      <dgm:spPr/>
    </dgm:pt>
    <dgm:pt modelId="{04C7F6BA-6824-48BB-85A9-C8B5C8C5AEA8}" type="pres">
      <dgm:prSet presAssocID="{F1350C31-5509-4B59-82ED-EEB8D68559D6}" presName="Name8" presStyleCnt="0"/>
      <dgm:spPr/>
    </dgm:pt>
    <dgm:pt modelId="{EAC2636E-CE8E-49F6-B83B-062863A8B79E}" type="pres">
      <dgm:prSet presAssocID="{F1350C31-5509-4B59-82ED-EEB8D68559D6}" presName="level" presStyleLbl="node1" presStyleIdx="1" presStyleCnt="5">
        <dgm:presLayoutVars>
          <dgm:chMax val="1"/>
          <dgm:bulletEnabled val="1"/>
        </dgm:presLayoutVars>
      </dgm:prSet>
      <dgm:spPr/>
    </dgm:pt>
    <dgm:pt modelId="{A8F7940A-1D3C-46B4-9D1C-38DD2F86C239}" type="pres">
      <dgm:prSet presAssocID="{F1350C31-5509-4B59-82ED-EEB8D68559D6}" presName="levelTx" presStyleLbl="revTx" presStyleIdx="0" presStyleCnt="0">
        <dgm:presLayoutVars>
          <dgm:chMax val="1"/>
          <dgm:bulletEnabled val="1"/>
        </dgm:presLayoutVars>
      </dgm:prSet>
      <dgm:spPr/>
    </dgm:pt>
    <dgm:pt modelId="{84F897FB-AD06-4413-B132-6DC0FAFA9630}" type="pres">
      <dgm:prSet presAssocID="{429ECAC9-C747-451F-9132-D93185660DA3}" presName="Name8" presStyleCnt="0"/>
      <dgm:spPr/>
    </dgm:pt>
    <dgm:pt modelId="{06E5CEA5-D4BE-414D-887E-394F7878AC08}" type="pres">
      <dgm:prSet presAssocID="{429ECAC9-C747-451F-9132-D93185660DA3}" presName="level" presStyleLbl="node1" presStyleIdx="2" presStyleCnt="5">
        <dgm:presLayoutVars>
          <dgm:chMax val="1"/>
          <dgm:bulletEnabled val="1"/>
        </dgm:presLayoutVars>
      </dgm:prSet>
      <dgm:spPr/>
    </dgm:pt>
    <dgm:pt modelId="{C3FD9B6A-C849-4A8D-8F02-249CEC60456C}" type="pres">
      <dgm:prSet presAssocID="{429ECAC9-C747-451F-9132-D93185660DA3}" presName="levelTx" presStyleLbl="revTx" presStyleIdx="0" presStyleCnt="0">
        <dgm:presLayoutVars>
          <dgm:chMax val="1"/>
          <dgm:bulletEnabled val="1"/>
        </dgm:presLayoutVars>
      </dgm:prSet>
      <dgm:spPr/>
    </dgm:pt>
    <dgm:pt modelId="{C00BE7BD-4C2E-4C1B-8B2F-A727672D1F2E}" type="pres">
      <dgm:prSet presAssocID="{FC43178E-C0DD-4902-B145-8D796E9B6B32}" presName="Name8" presStyleCnt="0"/>
      <dgm:spPr/>
    </dgm:pt>
    <dgm:pt modelId="{4D2F74CB-8D0D-408E-9204-E76F47C6DA05}" type="pres">
      <dgm:prSet presAssocID="{FC43178E-C0DD-4902-B145-8D796E9B6B32}" presName="level" presStyleLbl="node1" presStyleIdx="3" presStyleCnt="5">
        <dgm:presLayoutVars>
          <dgm:chMax val="1"/>
          <dgm:bulletEnabled val="1"/>
        </dgm:presLayoutVars>
      </dgm:prSet>
      <dgm:spPr/>
    </dgm:pt>
    <dgm:pt modelId="{49CB413A-C672-44A4-81D0-8EF4DA48267F}" type="pres">
      <dgm:prSet presAssocID="{FC43178E-C0DD-4902-B145-8D796E9B6B32}" presName="levelTx" presStyleLbl="revTx" presStyleIdx="0" presStyleCnt="0">
        <dgm:presLayoutVars>
          <dgm:chMax val="1"/>
          <dgm:bulletEnabled val="1"/>
        </dgm:presLayoutVars>
      </dgm:prSet>
      <dgm:spPr/>
    </dgm:pt>
    <dgm:pt modelId="{FACD2629-CB42-4A65-9997-BDCD1610B03D}" type="pres">
      <dgm:prSet presAssocID="{8BD013E1-8F33-423C-B0E3-9FF57E4C1CD5}" presName="Name8" presStyleCnt="0"/>
      <dgm:spPr/>
    </dgm:pt>
    <dgm:pt modelId="{CA506ADA-40B6-44FC-93B3-95E45D5810E1}" type="pres">
      <dgm:prSet presAssocID="{8BD013E1-8F33-423C-B0E3-9FF57E4C1CD5}" presName="level" presStyleLbl="node1" presStyleIdx="4" presStyleCnt="5">
        <dgm:presLayoutVars>
          <dgm:chMax val="1"/>
          <dgm:bulletEnabled val="1"/>
        </dgm:presLayoutVars>
      </dgm:prSet>
      <dgm:spPr/>
    </dgm:pt>
    <dgm:pt modelId="{7B4FF4E8-18AB-47DD-A342-68CA560047E6}" type="pres">
      <dgm:prSet presAssocID="{8BD013E1-8F33-423C-B0E3-9FF57E4C1CD5}" presName="levelTx" presStyleLbl="revTx" presStyleIdx="0" presStyleCnt="0">
        <dgm:presLayoutVars>
          <dgm:chMax val="1"/>
          <dgm:bulletEnabled val="1"/>
        </dgm:presLayoutVars>
      </dgm:prSet>
      <dgm:spPr/>
    </dgm:pt>
  </dgm:ptLst>
  <dgm:cxnLst>
    <dgm:cxn modelId="{771D5A07-7156-4447-B64F-42E8E40558BA}" type="presOf" srcId="{306E69FE-7BB5-412C-B7A3-AA0AC751F568}" destId="{837A0EA2-DF4A-42FC-92CD-A2C2B082A017}" srcOrd="1" destOrd="0" presId="urn:microsoft.com/office/officeart/2005/8/layout/pyramid3"/>
    <dgm:cxn modelId="{0CC7D70A-6E8B-4258-A56F-3D61D1C77473}" srcId="{386C090B-F21E-4B2C-AC7A-FE1F6D91E660}" destId="{306E69FE-7BB5-412C-B7A3-AA0AC751F568}" srcOrd="0" destOrd="0" parTransId="{9AA4BE6D-A4CB-4937-B72C-BE798E3B5D6D}" sibTransId="{B3F20AD3-F3F2-47AF-927B-2215B628A767}"/>
    <dgm:cxn modelId="{C435770E-ED97-4671-820D-6CB16D915B51}" srcId="{386C090B-F21E-4B2C-AC7A-FE1F6D91E660}" destId="{8BD013E1-8F33-423C-B0E3-9FF57E4C1CD5}" srcOrd="4" destOrd="0" parTransId="{3B4A13DE-BE46-4B72-BB2C-778766E71005}" sibTransId="{25E297EA-0446-4E8A-98DD-E43E06CAAA47}"/>
    <dgm:cxn modelId="{9106C515-12DB-4F57-AAD8-03B4AA8D6679}" type="presOf" srcId="{8BD013E1-8F33-423C-B0E3-9FF57E4C1CD5}" destId="{CA506ADA-40B6-44FC-93B3-95E45D5810E1}" srcOrd="0" destOrd="0" presId="urn:microsoft.com/office/officeart/2005/8/layout/pyramid3"/>
    <dgm:cxn modelId="{B1CF9E5C-DDAC-4986-BE04-79ACFA09BA7B}" type="presOf" srcId="{F1350C31-5509-4B59-82ED-EEB8D68559D6}" destId="{A8F7940A-1D3C-46B4-9D1C-38DD2F86C239}" srcOrd="1" destOrd="0" presId="urn:microsoft.com/office/officeart/2005/8/layout/pyramid3"/>
    <dgm:cxn modelId="{BC9C6F61-BB48-44B7-A3F7-128AAA2D058F}" srcId="{386C090B-F21E-4B2C-AC7A-FE1F6D91E660}" destId="{FC43178E-C0DD-4902-B145-8D796E9B6B32}" srcOrd="3" destOrd="0" parTransId="{55D42B2F-33C5-47BF-93E0-A60D8B9F08CB}" sibTransId="{C3963507-B031-4522-B8CC-8A62DE82F683}"/>
    <dgm:cxn modelId="{D46B3944-7D05-42B7-9D7F-9FFDB44D3740}" type="presOf" srcId="{306E69FE-7BB5-412C-B7A3-AA0AC751F568}" destId="{111739EA-7BBA-435A-B063-6C5D80B52622}" srcOrd="0" destOrd="0" presId="urn:microsoft.com/office/officeart/2005/8/layout/pyramid3"/>
    <dgm:cxn modelId="{F23DA86A-E1A8-45B7-A7E1-428CCDD8B6D7}" type="presOf" srcId="{FC43178E-C0DD-4902-B145-8D796E9B6B32}" destId="{49CB413A-C672-44A4-81D0-8EF4DA48267F}" srcOrd="1" destOrd="0" presId="urn:microsoft.com/office/officeart/2005/8/layout/pyramid3"/>
    <dgm:cxn modelId="{64AD7D51-FE40-42E3-910D-6654BD8169FE}" srcId="{386C090B-F21E-4B2C-AC7A-FE1F6D91E660}" destId="{429ECAC9-C747-451F-9132-D93185660DA3}" srcOrd="2" destOrd="0" parTransId="{29DDFC3D-830F-4B8E-B4F0-E1A3D77E6CA2}" sibTransId="{8E418BB6-BFE8-4A18-962D-97BE7E8D3AF0}"/>
    <dgm:cxn modelId="{EFE0D07B-9F11-4A11-AB76-164A9172482A}" type="presOf" srcId="{8BD013E1-8F33-423C-B0E3-9FF57E4C1CD5}" destId="{7B4FF4E8-18AB-47DD-A342-68CA560047E6}" srcOrd="1" destOrd="0" presId="urn:microsoft.com/office/officeart/2005/8/layout/pyramid3"/>
    <dgm:cxn modelId="{3FC24183-4FF2-4863-B589-10B7957F6380}" type="presOf" srcId="{386C090B-F21E-4B2C-AC7A-FE1F6D91E660}" destId="{8DA94559-2475-444F-BCE8-1E6720CFFB80}" srcOrd="0" destOrd="0" presId="urn:microsoft.com/office/officeart/2005/8/layout/pyramid3"/>
    <dgm:cxn modelId="{D4FEA5BB-E504-4A38-83F9-E8167EC67E1A}" type="presOf" srcId="{F1350C31-5509-4B59-82ED-EEB8D68559D6}" destId="{EAC2636E-CE8E-49F6-B83B-062863A8B79E}" srcOrd="0" destOrd="0" presId="urn:microsoft.com/office/officeart/2005/8/layout/pyramid3"/>
    <dgm:cxn modelId="{FA1587CA-CF7F-4A38-B026-FF6359C9223B}" type="presOf" srcId="{FC43178E-C0DD-4902-B145-8D796E9B6B32}" destId="{4D2F74CB-8D0D-408E-9204-E76F47C6DA05}" srcOrd="0" destOrd="0" presId="urn:microsoft.com/office/officeart/2005/8/layout/pyramid3"/>
    <dgm:cxn modelId="{712236DE-DECF-43B9-8ADA-87BBF59952CA}" type="presOf" srcId="{429ECAC9-C747-451F-9132-D93185660DA3}" destId="{06E5CEA5-D4BE-414D-887E-394F7878AC08}" srcOrd="0" destOrd="0" presId="urn:microsoft.com/office/officeart/2005/8/layout/pyramid3"/>
    <dgm:cxn modelId="{20D376E5-23EC-4AEA-B0C6-F6E7F23FAAD2}" srcId="{386C090B-F21E-4B2C-AC7A-FE1F6D91E660}" destId="{F1350C31-5509-4B59-82ED-EEB8D68559D6}" srcOrd="1" destOrd="0" parTransId="{CEB39689-1B51-4194-91C3-639719EC04EF}" sibTransId="{5143812A-D44A-40CC-95E8-32589B37CF1D}"/>
    <dgm:cxn modelId="{B216E7E6-596C-4DDC-9161-508A068BC6EE}" type="presOf" srcId="{429ECAC9-C747-451F-9132-D93185660DA3}" destId="{C3FD9B6A-C849-4A8D-8F02-249CEC60456C}" srcOrd="1" destOrd="0" presId="urn:microsoft.com/office/officeart/2005/8/layout/pyramid3"/>
    <dgm:cxn modelId="{B3FB6530-F4F0-48B5-A10D-CF22EB4AD7AD}" type="presParOf" srcId="{8DA94559-2475-444F-BCE8-1E6720CFFB80}" destId="{2B2E5488-7A51-475B-932B-D8FF3263CF49}" srcOrd="0" destOrd="0" presId="urn:microsoft.com/office/officeart/2005/8/layout/pyramid3"/>
    <dgm:cxn modelId="{FD79C429-24B0-4ABE-9F1A-0C1254F52385}" type="presParOf" srcId="{2B2E5488-7A51-475B-932B-D8FF3263CF49}" destId="{111739EA-7BBA-435A-B063-6C5D80B52622}" srcOrd="0" destOrd="0" presId="urn:microsoft.com/office/officeart/2005/8/layout/pyramid3"/>
    <dgm:cxn modelId="{837CC73C-0292-4D5C-861A-D687F6041E4C}" type="presParOf" srcId="{2B2E5488-7A51-475B-932B-D8FF3263CF49}" destId="{837A0EA2-DF4A-42FC-92CD-A2C2B082A017}" srcOrd="1" destOrd="0" presId="urn:microsoft.com/office/officeart/2005/8/layout/pyramid3"/>
    <dgm:cxn modelId="{B8FA94DF-CE93-4E9F-95E9-736D2D2F0FEE}" type="presParOf" srcId="{8DA94559-2475-444F-BCE8-1E6720CFFB80}" destId="{04C7F6BA-6824-48BB-85A9-C8B5C8C5AEA8}" srcOrd="1" destOrd="0" presId="urn:microsoft.com/office/officeart/2005/8/layout/pyramid3"/>
    <dgm:cxn modelId="{6327F268-9151-4B28-80B0-7B03D7FBAD25}" type="presParOf" srcId="{04C7F6BA-6824-48BB-85A9-C8B5C8C5AEA8}" destId="{EAC2636E-CE8E-49F6-B83B-062863A8B79E}" srcOrd="0" destOrd="0" presId="urn:microsoft.com/office/officeart/2005/8/layout/pyramid3"/>
    <dgm:cxn modelId="{37199C6A-9736-4DB1-A85D-98B547EBBA92}" type="presParOf" srcId="{04C7F6BA-6824-48BB-85A9-C8B5C8C5AEA8}" destId="{A8F7940A-1D3C-46B4-9D1C-38DD2F86C239}" srcOrd="1" destOrd="0" presId="urn:microsoft.com/office/officeart/2005/8/layout/pyramid3"/>
    <dgm:cxn modelId="{C8D1AD1A-86E9-4B2E-B105-7911C4F6897D}" type="presParOf" srcId="{8DA94559-2475-444F-BCE8-1E6720CFFB80}" destId="{84F897FB-AD06-4413-B132-6DC0FAFA9630}" srcOrd="2" destOrd="0" presId="urn:microsoft.com/office/officeart/2005/8/layout/pyramid3"/>
    <dgm:cxn modelId="{65BB8A5C-FA63-4ABB-B989-77FA811C73CC}" type="presParOf" srcId="{84F897FB-AD06-4413-B132-6DC0FAFA9630}" destId="{06E5CEA5-D4BE-414D-887E-394F7878AC08}" srcOrd="0" destOrd="0" presId="urn:microsoft.com/office/officeart/2005/8/layout/pyramid3"/>
    <dgm:cxn modelId="{DB2DDF0D-4C17-4E65-98FB-F248E881553C}" type="presParOf" srcId="{84F897FB-AD06-4413-B132-6DC0FAFA9630}" destId="{C3FD9B6A-C849-4A8D-8F02-249CEC60456C}" srcOrd="1" destOrd="0" presId="urn:microsoft.com/office/officeart/2005/8/layout/pyramid3"/>
    <dgm:cxn modelId="{54DDDF69-D341-40E6-A70E-EF193CCD762E}" type="presParOf" srcId="{8DA94559-2475-444F-BCE8-1E6720CFFB80}" destId="{C00BE7BD-4C2E-4C1B-8B2F-A727672D1F2E}" srcOrd="3" destOrd="0" presId="urn:microsoft.com/office/officeart/2005/8/layout/pyramid3"/>
    <dgm:cxn modelId="{11790794-352B-4939-9565-48E11915B9AA}" type="presParOf" srcId="{C00BE7BD-4C2E-4C1B-8B2F-A727672D1F2E}" destId="{4D2F74CB-8D0D-408E-9204-E76F47C6DA05}" srcOrd="0" destOrd="0" presId="urn:microsoft.com/office/officeart/2005/8/layout/pyramid3"/>
    <dgm:cxn modelId="{011C2B79-E875-41BD-8C8C-F424080EF15F}" type="presParOf" srcId="{C00BE7BD-4C2E-4C1B-8B2F-A727672D1F2E}" destId="{49CB413A-C672-44A4-81D0-8EF4DA48267F}" srcOrd="1" destOrd="0" presId="urn:microsoft.com/office/officeart/2005/8/layout/pyramid3"/>
    <dgm:cxn modelId="{38D40AAF-AB77-446E-9E8B-583E3D51284F}" type="presParOf" srcId="{8DA94559-2475-444F-BCE8-1E6720CFFB80}" destId="{FACD2629-CB42-4A65-9997-BDCD1610B03D}" srcOrd="4" destOrd="0" presId="urn:microsoft.com/office/officeart/2005/8/layout/pyramid3"/>
    <dgm:cxn modelId="{0BC3817D-814C-4790-B617-954342B942EE}" type="presParOf" srcId="{FACD2629-CB42-4A65-9997-BDCD1610B03D}" destId="{CA506ADA-40B6-44FC-93B3-95E45D5810E1}" srcOrd="0" destOrd="0" presId="urn:microsoft.com/office/officeart/2005/8/layout/pyramid3"/>
    <dgm:cxn modelId="{EBB5C264-EC0C-4569-A50C-D37D9B576296}" type="presParOf" srcId="{FACD2629-CB42-4A65-9997-BDCD1610B03D}" destId="{7B4FF4E8-18AB-47DD-A342-68CA560047E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C090B-F21E-4B2C-AC7A-FE1F6D91E660}" type="doc">
      <dgm:prSet loTypeId="urn:microsoft.com/office/officeart/2005/8/layout/pyramid3" loCatId="pyramid" qsTypeId="urn:microsoft.com/office/officeart/2005/8/quickstyle/simple1" qsCatId="simple" csTypeId="urn:microsoft.com/office/officeart/2005/8/colors/accent1_2" csCatId="accent1" phldr="1"/>
      <dgm:spPr/>
    </dgm:pt>
    <dgm:pt modelId="{306E69FE-7BB5-412C-B7A3-AA0AC751F568}">
      <dgm:prSet phldrT="[Text]"/>
      <dgm:spPr/>
      <dgm:t>
        <a:bodyPr/>
        <a:lstStyle/>
        <a:p>
          <a:r>
            <a:rPr lang="en-GB" dirty="0"/>
            <a:t>9,074 complaints</a:t>
          </a:r>
        </a:p>
      </dgm:t>
    </dgm:pt>
    <dgm:pt modelId="{9AA4BE6D-A4CB-4937-B72C-BE798E3B5D6D}" type="parTrans" cxnId="{0CC7D70A-6E8B-4258-A56F-3D61D1C77473}">
      <dgm:prSet/>
      <dgm:spPr/>
      <dgm:t>
        <a:bodyPr/>
        <a:lstStyle/>
        <a:p>
          <a:endParaRPr lang="en-GB"/>
        </a:p>
      </dgm:t>
    </dgm:pt>
    <dgm:pt modelId="{B3F20AD3-F3F2-47AF-927B-2215B628A767}" type="sibTrans" cxnId="{0CC7D70A-6E8B-4258-A56F-3D61D1C77473}">
      <dgm:prSet/>
      <dgm:spPr/>
      <dgm:t>
        <a:bodyPr/>
        <a:lstStyle/>
        <a:p>
          <a:endParaRPr lang="en-GB"/>
        </a:p>
      </dgm:t>
    </dgm:pt>
    <dgm:pt modelId="{F1350C31-5509-4B59-82ED-EEB8D68559D6}">
      <dgm:prSet phldrT="[Text]"/>
      <dgm:spPr/>
      <dgm:t>
        <a:bodyPr/>
        <a:lstStyle/>
        <a:p>
          <a:r>
            <a:rPr lang="en-GB" dirty="0"/>
            <a:t>925 investigations</a:t>
          </a:r>
        </a:p>
      </dgm:t>
    </dgm:pt>
    <dgm:pt modelId="{CEB39689-1B51-4194-91C3-639719EC04EF}" type="parTrans" cxnId="{20D376E5-23EC-4AEA-B0C6-F6E7F23FAAD2}">
      <dgm:prSet/>
      <dgm:spPr/>
      <dgm:t>
        <a:bodyPr/>
        <a:lstStyle/>
        <a:p>
          <a:endParaRPr lang="en-GB"/>
        </a:p>
      </dgm:t>
    </dgm:pt>
    <dgm:pt modelId="{5143812A-D44A-40CC-95E8-32589B37CF1D}" type="sibTrans" cxnId="{20D376E5-23EC-4AEA-B0C6-F6E7F23FAAD2}">
      <dgm:prSet/>
      <dgm:spPr/>
      <dgm:t>
        <a:bodyPr/>
        <a:lstStyle/>
        <a:p>
          <a:endParaRPr lang="en-GB"/>
        </a:p>
      </dgm:t>
    </dgm:pt>
    <dgm:pt modelId="{429ECAC9-C747-451F-9132-D93185660DA3}">
      <dgm:prSet phldrT="[Text]"/>
      <dgm:spPr/>
      <dgm:t>
        <a:bodyPr/>
        <a:lstStyle/>
        <a:p>
          <a:r>
            <a:rPr lang="en-GB" dirty="0"/>
            <a:t>269 to MPTS</a:t>
          </a:r>
        </a:p>
      </dgm:t>
    </dgm:pt>
    <dgm:pt modelId="{29DDFC3D-830F-4B8E-B4F0-E1A3D77E6CA2}" type="parTrans" cxnId="{64AD7D51-FE40-42E3-910D-6654BD8169FE}">
      <dgm:prSet/>
      <dgm:spPr/>
      <dgm:t>
        <a:bodyPr/>
        <a:lstStyle/>
        <a:p>
          <a:endParaRPr lang="en-GB"/>
        </a:p>
      </dgm:t>
    </dgm:pt>
    <dgm:pt modelId="{8E418BB6-BFE8-4A18-962D-97BE7E8D3AF0}" type="sibTrans" cxnId="{64AD7D51-FE40-42E3-910D-6654BD8169FE}">
      <dgm:prSet/>
      <dgm:spPr/>
      <dgm:t>
        <a:bodyPr/>
        <a:lstStyle/>
        <a:p>
          <a:endParaRPr lang="en-GB"/>
        </a:p>
      </dgm:t>
    </dgm:pt>
    <dgm:pt modelId="{FC43178E-C0DD-4902-B145-8D796E9B6B32}">
      <dgm:prSet phldrT="[Text]"/>
      <dgm:spPr/>
      <dgm:t>
        <a:bodyPr/>
        <a:lstStyle/>
        <a:p>
          <a:r>
            <a:rPr lang="en-GB" dirty="0"/>
            <a:t>91 suspensions</a:t>
          </a:r>
        </a:p>
      </dgm:t>
    </dgm:pt>
    <dgm:pt modelId="{55D42B2F-33C5-47BF-93E0-A60D8B9F08CB}" type="parTrans" cxnId="{BC9C6F61-BB48-44B7-A3F7-128AAA2D058F}">
      <dgm:prSet/>
      <dgm:spPr/>
      <dgm:t>
        <a:bodyPr/>
        <a:lstStyle/>
        <a:p>
          <a:endParaRPr lang="en-GB"/>
        </a:p>
      </dgm:t>
    </dgm:pt>
    <dgm:pt modelId="{C3963507-B031-4522-B8CC-8A62DE82F683}" type="sibTrans" cxnId="{BC9C6F61-BB48-44B7-A3F7-128AAA2D058F}">
      <dgm:prSet/>
      <dgm:spPr/>
      <dgm:t>
        <a:bodyPr/>
        <a:lstStyle/>
        <a:p>
          <a:endParaRPr lang="en-GB"/>
        </a:p>
      </dgm:t>
    </dgm:pt>
    <dgm:pt modelId="{8BD013E1-8F33-423C-B0E3-9FF57E4C1CD5}">
      <dgm:prSet phldrT="[Text]"/>
      <dgm:spPr/>
      <dgm:t>
        <a:bodyPr/>
        <a:lstStyle/>
        <a:p>
          <a:r>
            <a:rPr lang="en-GB" dirty="0"/>
            <a:t>58 erasures</a:t>
          </a:r>
        </a:p>
      </dgm:t>
    </dgm:pt>
    <dgm:pt modelId="{3B4A13DE-BE46-4B72-BB2C-778766E71005}" type="parTrans" cxnId="{C435770E-ED97-4671-820D-6CB16D915B51}">
      <dgm:prSet/>
      <dgm:spPr/>
      <dgm:t>
        <a:bodyPr/>
        <a:lstStyle/>
        <a:p>
          <a:endParaRPr lang="en-GB"/>
        </a:p>
      </dgm:t>
    </dgm:pt>
    <dgm:pt modelId="{25E297EA-0446-4E8A-98DD-E43E06CAAA47}" type="sibTrans" cxnId="{C435770E-ED97-4671-820D-6CB16D915B51}">
      <dgm:prSet/>
      <dgm:spPr/>
      <dgm:t>
        <a:bodyPr/>
        <a:lstStyle/>
        <a:p>
          <a:endParaRPr lang="en-GB"/>
        </a:p>
      </dgm:t>
    </dgm:pt>
    <dgm:pt modelId="{8DA94559-2475-444F-BCE8-1E6720CFFB80}" type="pres">
      <dgm:prSet presAssocID="{386C090B-F21E-4B2C-AC7A-FE1F6D91E660}" presName="Name0" presStyleCnt="0">
        <dgm:presLayoutVars>
          <dgm:dir/>
          <dgm:animLvl val="lvl"/>
          <dgm:resizeHandles val="exact"/>
        </dgm:presLayoutVars>
      </dgm:prSet>
      <dgm:spPr/>
    </dgm:pt>
    <dgm:pt modelId="{2B2E5488-7A51-475B-932B-D8FF3263CF49}" type="pres">
      <dgm:prSet presAssocID="{306E69FE-7BB5-412C-B7A3-AA0AC751F568}" presName="Name8" presStyleCnt="0"/>
      <dgm:spPr/>
    </dgm:pt>
    <dgm:pt modelId="{111739EA-7BBA-435A-B063-6C5D80B52622}" type="pres">
      <dgm:prSet presAssocID="{306E69FE-7BB5-412C-B7A3-AA0AC751F568}" presName="level" presStyleLbl="node1" presStyleIdx="0" presStyleCnt="5">
        <dgm:presLayoutVars>
          <dgm:chMax val="1"/>
          <dgm:bulletEnabled val="1"/>
        </dgm:presLayoutVars>
      </dgm:prSet>
      <dgm:spPr/>
    </dgm:pt>
    <dgm:pt modelId="{837A0EA2-DF4A-42FC-92CD-A2C2B082A017}" type="pres">
      <dgm:prSet presAssocID="{306E69FE-7BB5-412C-B7A3-AA0AC751F568}" presName="levelTx" presStyleLbl="revTx" presStyleIdx="0" presStyleCnt="0">
        <dgm:presLayoutVars>
          <dgm:chMax val="1"/>
          <dgm:bulletEnabled val="1"/>
        </dgm:presLayoutVars>
      </dgm:prSet>
      <dgm:spPr/>
    </dgm:pt>
    <dgm:pt modelId="{04C7F6BA-6824-48BB-85A9-C8B5C8C5AEA8}" type="pres">
      <dgm:prSet presAssocID="{F1350C31-5509-4B59-82ED-EEB8D68559D6}" presName="Name8" presStyleCnt="0"/>
      <dgm:spPr/>
    </dgm:pt>
    <dgm:pt modelId="{EAC2636E-CE8E-49F6-B83B-062863A8B79E}" type="pres">
      <dgm:prSet presAssocID="{F1350C31-5509-4B59-82ED-EEB8D68559D6}" presName="level" presStyleLbl="node1" presStyleIdx="1" presStyleCnt="5">
        <dgm:presLayoutVars>
          <dgm:chMax val="1"/>
          <dgm:bulletEnabled val="1"/>
        </dgm:presLayoutVars>
      </dgm:prSet>
      <dgm:spPr/>
    </dgm:pt>
    <dgm:pt modelId="{A8F7940A-1D3C-46B4-9D1C-38DD2F86C239}" type="pres">
      <dgm:prSet presAssocID="{F1350C31-5509-4B59-82ED-EEB8D68559D6}" presName="levelTx" presStyleLbl="revTx" presStyleIdx="0" presStyleCnt="0">
        <dgm:presLayoutVars>
          <dgm:chMax val="1"/>
          <dgm:bulletEnabled val="1"/>
        </dgm:presLayoutVars>
      </dgm:prSet>
      <dgm:spPr/>
    </dgm:pt>
    <dgm:pt modelId="{84F897FB-AD06-4413-B132-6DC0FAFA9630}" type="pres">
      <dgm:prSet presAssocID="{429ECAC9-C747-451F-9132-D93185660DA3}" presName="Name8" presStyleCnt="0"/>
      <dgm:spPr/>
    </dgm:pt>
    <dgm:pt modelId="{06E5CEA5-D4BE-414D-887E-394F7878AC08}" type="pres">
      <dgm:prSet presAssocID="{429ECAC9-C747-451F-9132-D93185660DA3}" presName="level" presStyleLbl="node1" presStyleIdx="2" presStyleCnt="5">
        <dgm:presLayoutVars>
          <dgm:chMax val="1"/>
          <dgm:bulletEnabled val="1"/>
        </dgm:presLayoutVars>
      </dgm:prSet>
      <dgm:spPr/>
    </dgm:pt>
    <dgm:pt modelId="{C3FD9B6A-C849-4A8D-8F02-249CEC60456C}" type="pres">
      <dgm:prSet presAssocID="{429ECAC9-C747-451F-9132-D93185660DA3}" presName="levelTx" presStyleLbl="revTx" presStyleIdx="0" presStyleCnt="0">
        <dgm:presLayoutVars>
          <dgm:chMax val="1"/>
          <dgm:bulletEnabled val="1"/>
        </dgm:presLayoutVars>
      </dgm:prSet>
      <dgm:spPr/>
    </dgm:pt>
    <dgm:pt modelId="{C00BE7BD-4C2E-4C1B-8B2F-A727672D1F2E}" type="pres">
      <dgm:prSet presAssocID="{FC43178E-C0DD-4902-B145-8D796E9B6B32}" presName="Name8" presStyleCnt="0"/>
      <dgm:spPr/>
    </dgm:pt>
    <dgm:pt modelId="{4D2F74CB-8D0D-408E-9204-E76F47C6DA05}" type="pres">
      <dgm:prSet presAssocID="{FC43178E-C0DD-4902-B145-8D796E9B6B32}" presName="level" presStyleLbl="node1" presStyleIdx="3" presStyleCnt="5">
        <dgm:presLayoutVars>
          <dgm:chMax val="1"/>
          <dgm:bulletEnabled val="1"/>
        </dgm:presLayoutVars>
      </dgm:prSet>
      <dgm:spPr/>
    </dgm:pt>
    <dgm:pt modelId="{49CB413A-C672-44A4-81D0-8EF4DA48267F}" type="pres">
      <dgm:prSet presAssocID="{FC43178E-C0DD-4902-B145-8D796E9B6B32}" presName="levelTx" presStyleLbl="revTx" presStyleIdx="0" presStyleCnt="0">
        <dgm:presLayoutVars>
          <dgm:chMax val="1"/>
          <dgm:bulletEnabled val="1"/>
        </dgm:presLayoutVars>
      </dgm:prSet>
      <dgm:spPr/>
    </dgm:pt>
    <dgm:pt modelId="{FACD2629-CB42-4A65-9997-BDCD1610B03D}" type="pres">
      <dgm:prSet presAssocID="{8BD013E1-8F33-423C-B0E3-9FF57E4C1CD5}" presName="Name8" presStyleCnt="0"/>
      <dgm:spPr/>
    </dgm:pt>
    <dgm:pt modelId="{CA506ADA-40B6-44FC-93B3-95E45D5810E1}" type="pres">
      <dgm:prSet presAssocID="{8BD013E1-8F33-423C-B0E3-9FF57E4C1CD5}" presName="level" presStyleLbl="node1" presStyleIdx="4" presStyleCnt="5">
        <dgm:presLayoutVars>
          <dgm:chMax val="1"/>
          <dgm:bulletEnabled val="1"/>
        </dgm:presLayoutVars>
      </dgm:prSet>
      <dgm:spPr/>
    </dgm:pt>
    <dgm:pt modelId="{7B4FF4E8-18AB-47DD-A342-68CA560047E6}" type="pres">
      <dgm:prSet presAssocID="{8BD013E1-8F33-423C-B0E3-9FF57E4C1CD5}" presName="levelTx" presStyleLbl="revTx" presStyleIdx="0" presStyleCnt="0">
        <dgm:presLayoutVars>
          <dgm:chMax val="1"/>
          <dgm:bulletEnabled val="1"/>
        </dgm:presLayoutVars>
      </dgm:prSet>
      <dgm:spPr/>
    </dgm:pt>
  </dgm:ptLst>
  <dgm:cxnLst>
    <dgm:cxn modelId="{771D5A07-7156-4447-B64F-42E8E40558BA}" type="presOf" srcId="{306E69FE-7BB5-412C-B7A3-AA0AC751F568}" destId="{837A0EA2-DF4A-42FC-92CD-A2C2B082A017}" srcOrd="1" destOrd="0" presId="urn:microsoft.com/office/officeart/2005/8/layout/pyramid3"/>
    <dgm:cxn modelId="{0CC7D70A-6E8B-4258-A56F-3D61D1C77473}" srcId="{386C090B-F21E-4B2C-AC7A-FE1F6D91E660}" destId="{306E69FE-7BB5-412C-B7A3-AA0AC751F568}" srcOrd="0" destOrd="0" parTransId="{9AA4BE6D-A4CB-4937-B72C-BE798E3B5D6D}" sibTransId="{B3F20AD3-F3F2-47AF-927B-2215B628A767}"/>
    <dgm:cxn modelId="{C435770E-ED97-4671-820D-6CB16D915B51}" srcId="{386C090B-F21E-4B2C-AC7A-FE1F6D91E660}" destId="{8BD013E1-8F33-423C-B0E3-9FF57E4C1CD5}" srcOrd="4" destOrd="0" parTransId="{3B4A13DE-BE46-4B72-BB2C-778766E71005}" sibTransId="{25E297EA-0446-4E8A-98DD-E43E06CAAA47}"/>
    <dgm:cxn modelId="{9106C515-12DB-4F57-AAD8-03B4AA8D6679}" type="presOf" srcId="{8BD013E1-8F33-423C-B0E3-9FF57E4C1CD5}" destId="{CA506ADA-40B6-44FC-93B3-95E45D5810E1}" srcOrd="0" destOrd="0" presId="urn:microsoft.com/office/officeart/2005/8/layout/pyramid3"/>
    <dgm:cxn modelId="{B1CF9E5C-DDAC-4986-BE04-79ACFA09BA7B}" type="presOf" srcId="{F1350C31-5509-4B59-82ED-EEB8D68559D6}" destId="{A8F7940A-1D3C-46B4-9D1C-38DD2F86C239}" srcOrd="1" destOrd="0" presId="urn:microsoft.com/office/officeart/2005/8/layout/pyramid3"/>
    <dgm:cxn modelId="{BC9C6F61-BB48-44B7-A3F7-128AAA2D058F}" srcId="{386C090B-F21E-4B2C-AC7A-FE1F6D91E660}" destId="{FC43178E-C0DD-4902-B145-8D796E9B6B32}" srcOrd="3" destOrd="0" parTransId="{55D42B2F-33C5-47BF-93E0-A60D8B9F08CB}" sibTransId="{C3963507-B031-4522-B8CC-8A62DE82F683}"/>
    <dgm:cxn modelId="{D46B3944-7D05-42B7-9D7F-9FFDB44D3740}" type="presOf" srcId="{306E69FE-7BB5-412C-B7A3-AA0AC751F568}" destId="{111739EA-7BBA-435A-B063-6C5D80B52622}" srcOrd="0" destOrd="0" presId="urn:microsoft.com/office/officeart/2005/8/layout/pyramid3"/>
    <dgm:cxn modelId="{F23DA86A-E1A8-45B7-A7E1-428CCDD8B6D7}" type="presOf" srcId="{FC43178E-C0DD-4902-B145-8D796E9B6B32}" destId="{49CB413A-C672-44A4-81D0-8EF4DA48267F}" srcOrd="1" destOrd="0" presId="urn:microsoft.com/office/officeart/2005/8/layout/pyramid3"/>
    <dgm:cxn modelId="{64AD7D51-FE40-42E3-910D-6654BD8169FE}" srcId="{386C090B-F21E-4B2C-AC7A-FE1F6D91E660}" destId="{429ECAC9-C747-451F-9132-D93185660DA3}" srcOrd="2" destOrd="0" parTransId="{29DDFC3D-830F-4B8E-B4F0-E1A3D77E6CA2}" sibTransId="{8E418BB6-BFE8-4A18-962D-97BE7E8D3AF0}"/>
    <dgm:cxn modelId="{EFE0D07B-9F11-4A11-AB76-164A9172482A}" type="presOf" srcId="{8BD013E1-8F33-423C-B0E3-9FF57E4C1CD5}" destId="{7B4FF4E8-18AB-47DD-A342-68CA560047E6}" srcOrd="1" destOrd="0" presId="urn:microsoft.com/office/officeart/2005/8/layout/pyramid3"/>
    <dgm:cxn modelId="{3FC24183-4FF2-4863-B589-10B7957F6380}" type="presOf" srcId="{386C090B-F21E-4B2C-AC7A-FE1F6D91E660}" destId="{8DA94559-2475-444F-BCE8-1E6720CFFB80}" srcOrd="0" destOrd="0" presId="urn:microsoft.com/office/officeart/2005/8/layout/pyramid3"/>
    <dgm:cxn modelId="{D4FEA5BB-E504-4A38-83F9-E8167EC67E1A}" type="presOf" srcId="{F1350C31-5509-4B59-82ED-EEB8D68559D6}" destId="{EAC2636E-CE8E-49F6-B83B-062863A8B79E}" srcOrd="0" destOrd="0" presId="urn:microsoft.com/office/officeart/2005/8/layout/pyramid3"/>
    <dgm:cxn modelId="{FA1587CA-CF7F-4A38-B026-FF6359C9223B}" type="presOf" srcId="{FC43178E-C0DD-4902-B145-8D796E9B6B32}" destId="{4D2F74CB-8D0D-408E-9204-E76F47C6DA05}" srcOrd="0" destOrd="0" presId="urn:microsoft.com/office/officeart/2005/8/layout/pyramid3"/>
    <dgm:cxn modelId="{712236DE-DECF-43B9-8ADA-87BBF59952CA}" type="presOf" srcId="{429ECAC9-C747-451F-9132-D93185660DA3}" destId="{06E5CEA5-D4BE-414D-887E-394F7878AC08}" srcOrd="0" destOrd="0" presId="urn:microsoft.com/office/officeart/2005/8/layout/pyramid3"/>
    <dgm:cxn modelId="{20D376E5-23EC-4AEA-B0C6-F6E7F23FAAD2}" srcId="{386C090B-F21E-4B2C-AC7A-FE1F6D91E660}" destId="{F1350C31-5509-4B59-82ED-EEB8D68559D6}" srcOrd="1" destOrd="0" parTransId="{CEB39689-1B51-4194-91C3-639719EC04EF}" sibTransId="{5143812A-D44A-40CC-95E8-32589B37CF1D}"/>
    <dgm:cxn modelId="{B216E7E6-596C-4DDC-9161-508A068BC6EE}" type="presOf" srcId="{429ECAC9-C747-451F-9132-D93185660DA3}" destId="{C3FD9B6A-C849-4A8D-8F02-249CEC60456C}" srcOrd="1" destOrd="0" presId="urn:microsoft.com/office/officeart/2005/8/layout/pyramid3"/>
    <dgm:cxn modelId="{B3FB6530-F4F0-48B5-A10D-CF22EB4AD7AD}" type="presParOf" srcId="{8DA94559-2475-444F-BCE8-1E6720CFFB80}" destId="{2B2E5488-7A51-475B-932B-D8FF3263CF49}" srcOrd="0" destOrd="0" presId="urn:microsoft.com/office/officeart/2005/8/layout/pyramid3"/>
    <dgm:cxn modelId="{FD79C429-24B0-4ABE-9F1A-0C1254F52385}" type="presParOf" srcId="{2B2E5488-7A51-475B-932B-D8FF3263CF49}" destId="{111739EA-7BBA-435A-B063-6C5D80B52622}" srcOrd="0" destOrd="0" presId="urn:microsoft.com/office/officeart/2005/8/layout/pyramid3"/>
    <dgm:cxn modelId="{837CC73C-0292-4D5C-861A-D687F6041E4C}" type="presParOf" srcId="{2B2E5488-7A51-475B-932B-D8FF3263CF49}" destId="{837A0EA2-DF4A-42FC-92CD-A2C2B082A017}" srcOrd="1" destOrd="0" presId="urn:microsoft.com/office/officeart/2005/8/layout/pyramid3"/>
    <dgm:cxn modelId="{B8FA94DF-CE93-4E9F-95E9-736D2D2F0FEE}" type="presParOf" srcId="{8DA94559-2475-444F-BCE8-1E6720CFFB80}" destId="{04C7F6BA-6824-48BB-85A9-C8B5C8C5AEA8}" srcOrd="1" destOrd="0" presId="urn:microsoft.com/office/officeart/2005/8/layout/pyramid3"/>
    <dgm:cxn modelId="{6327F268-9151-4B28-80B0-7B03D7FBAD25}" type="presParOf" srcId="{04C7F6BA-6824-48BB-85A9-C8B5C8C5AEA8}" destId="{EAC2636E-CE8E-49F6-B83B-062863A8B79E}" srcOrd="0" destOrd="0" presId="urn:microsoft.com/office/officeart/2005/8/layout/pyramid3"/>
    <dgm:cxn modelId="{37199C6A-9736-4DB1-A85D-98B547EBBA92}" type="presParOf" srcId="{04C7F6BA-6824-48BB-85A9-C8B5C8C5AEA8}" destId="{A8F7940A-1D3C-46B4-9D1C-38DD2F86C239}" srcOrd="1" destOrd="0" presId="urn:microsoft.com/office/officeart/2005/8/layout/pyramid3"/>
    <dgm:cxn modelId="{C8D1AD1A-86E9-4B2E-B105-7911C4F6897D}" type="presParOf" srcId="{8DA94559-2475-444F-BCE8-1E6720CFFB80}" destId="{84F897FB-AD06-4413-B132-6DC0FAFA9630}" srcOrd="2" destOrd="0" presId="urn:microsoft.com/office/officeart/2005/8/layout/pyramid3"/>
    <dgm:cxn modelId="{65BB8A5C-FA63-4ABB-B989-77FA811C73CC}" type="presParOf" srcId="{84F897FB-AD06-4413-B132-6DC0FAFA9630}" destId="{06E5CEA5-D4BE-414D-887E-394F7878AC08}" srcOrd="0" destOrd="0" presId="urn:microsoft.com/office/officeart/2005/8/layout/pyramid3"/>
    <dgm:cxn modelId="{DB2DDF0D-4C17-4E65-98FB-F248E881553C}" type="presParOf" srcId="{84F897FB-AD06-4413-B132-6DC0FAFA9630}" destId="{C3FD9B6A-C849-4A8D-8F02-249CEC60456C}" srcOrd="1" destOrd="0" presId="urn:microsoft.com/office/officeart/2005/8/layout/pyramid3"/>
    <dgm:cxn modelId="{54DDDF69-D341-40E6-A70E-EF193CCD762E}" type="presParOf" srcId="{8DA94559-2475-444F-BCE8-1E6720CFFB80}" destId="{C00BE7BD-4C2E-4C1B-8B2F-A727672D1F2E}" srcOrd="3" destOrd="0" presId="urn:microsoft.com/office/officeart/2005/8/layout/pyramid3"/>
    <dgm:cxn modelId="{11790794-352B-4939-9565-48E11915B9AA}" type="presParOf" srcId="{C00BE7BD-4C2E-4C1B-8B2F-A727672D1F2E}" destId="{4D2F74CB-8D0D-408E-9204-E76F47C6DA05}" srcOrd="0" destOrd="0" presId="urn:microsoft.com/office/officeart/2005/8/layout/pyramid3"/>
    <dgm:cxn modelId="{011C2B79-E875-41BD-8C8C-F424080EF15F}" type="presParOf" srcId="{C00BE7BD-4C2E-4C1B-8B2F-A727672D1F2E}" destId="{49CB413A-C672-44A4-81D0-8EF4DA48267F}" srcOrd="1" destOrd="0" presId="urn:microsoft.com/office/officeart/2005/8/layout/pyramid3"/>
    <dgm:cxn modelId="{38D40AAF-AB77-446E-9E8B-583E3D51284F}" type="presParOf" srcId="{8DA94559-2475-444F-BCE8-1E6720CFFB80}" destId="{FACD2629-CB42-4A65-9997-BDCD1610B03D}" srcOrd="4" destOrd="0" presId="urn:microsoft.com/office/officeart/2005/8/layout/pyramid3"/>
    <dgm:cxn modelId="{0BC3817D-814C-4790-B617-954342B942EE}" type="presParOf" srcId="{FACD2629-CB42-4A65-9997-BDCD1610B03D}" destId="{CA506ADA-40B6-44FC-93B3-95E45D5810E1}" srcOrd="0" destOrd="0" presId="urn:microsoft.com/office/officeart/2005/8/layout/pyramid3"/>
    <dgm:cxn modelId="{EBB5C264-EC0C-4569-A50C-D37D9B576296}" type="presParOf" srcId="{FACD2629-CB42-4A65-9997-BDCD1610B03D}" destId="{7B4FF4E8-18AB-47DD-A342-68CA560047E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FCBE5-107C-4BB7-8747-2A4DF224DA2E}" type="doc">
      <dgm:prSet loTypeId="urn:microsoft.com/office/officeart/2008/layout/VerticalCurvedList" loCatId="list" qsTypeId="urn:microsoft.com/office/officeart/2005/8/quickstyle/simple2" qsCatId="simple" csTypeId="urn:microsoft.com/office/officeart/2005/8/colors/accent2_2" csCatId="accent2" phldr="1"/>
      <dgm:spPr/>
      <dgm:t>
        <a:bodyPr/>
        <a:lstStyle/>
        <a:p>
          <a:endParaRPr lang="en-GB"/>
        </a:p>
      </dgm:t>
    </dgm:pt>
    <dgm:pt modelId="{0A65820A-9E4A-4866-A4D4-6BE78536B9E1}">
      <dgm:prSet/>
      <dgm:spPr/>
      <dgm:t>
        <a:bodyPr/>
        <a:lstStyle/>
        <a:p>
          <a:pPr rtl="0"/>
          <a:r>
            <a:rPr lang="en-GB"/>
            <a:t>Free, independent confidential emotional support</a:t>
          </a:r>
        </a:p>
      </dgm:t>
    </dgm:pt>
    <dgm:pt modelId="{B63B60B2-2011-4529-BF1D-E6C598CDCBC8}" type="parTrans" cxnId="{FDD0875C-CAAB-4126-AAB6-66288E1EC263}">
      <dgm:prSet/>
      <dgm:spPr/>
      <dgm:t>
        <a:bodyPr/>
        <a:lstStyle/>
        <a:p>
          <a:endParaRPr lang="en-GB"/>
        </a:p>
      </dgm:t>
    </dgm:pt>
    <dgm:pt modelId="{F960700D-9C1E-4330-82DB-04626EDBFB41}" type="sibTrans" cxnId="{FDD0875C-CAAB-4126-AAB6-66288E1EC263}">
      <dgm:prSet/>
      <dgm:spPr/>
      <dgm:t>
        <a:bodyPr/>
        <a:lstStyle/>
        <a:p>
          <a:endParaRPr lang="en-GB"/>
        </a:p>
      </dgm:t>
    </dgm:pt>
    <dgm:pt modelId="{613E8321-2ADD-4302-A5DD-6E407CCF351B}">
      <dgm:prSet/>
      <dgm:spPr/>
      <dgm:t>
        <a:bodyPr/>
        <a:lstStyle/>
        <a:p>
          <a:pPr rtl="0"/>
          <a:r>
            <a:rPr lang="en-GB"/>
            <a:t>For any doctor under investigation</a:t>
          </a:r>
        </a:p>
      </dgm:t>
    </dgm:pt>
    <dgm:pt modelId="{C1EEBE02-A7EF-4F69-B92D-78E428B4BA6E}" type="parTrans" cxnId="{9DE9B0EB-77D8-4503-894A-966FBEB2231E}">
      <dgm:prSet/>
      <dgm:spPr/>
      <dgm:t>
        <a:bodyPr/>
        <a:lstStyle/>
        <a:p>
          <a:endParaRPr lang="en-GB"/>
        </a:p>
      </dgm:t>
    </dgm:pt>
    <dgm:pt modelId="{559C39F1-9C2D-43E5-9BC6-9A57ED778323}" type="sibTrans" cxnId="{9DE9B0EB-77D8-4503-894A-966FBEB2231E}">
      <dgm:prSet/>
      <dgm:spPr/>
      <dgm:t>
        <a:bodyPr/>
        <a:lstStyle/>
        <a:p>
          <a:endParaRPr lang="en-GB"/>
        </a:p>
      </dgm:t>
    </dgm:pt>
    <dgm:pt modelId="{FDEF4E24-CF7D-4D0D-9C65-63449F661C02}">
      <dgm:prSet/>
      <dgm:spPr/>
      <dgm:t>
        <a:bodyPr/>
        <a:lstStyle/>
        <a:p>
          <a:pPr rtl="0"/>
          <a:r>
            <a:rPr lang="en-GB"/>
            <a:t>Includes support at meetings with GMC or hearing</a:t>
          </a:r>
        </a:p>
      </dgm:t>
    </dgm:pt>
    <dgm:pt modelId="{02A8A9A2-8643-447B-B373-3E87A2A49312}" type="parTrans" cxnId="{B8029687-7F6F-4B25-91DF-09AD6573AB2E}">
      <dgm:prSet/>
      <dgm:spPr/>
      <dgm:t>
        <a:bodyPr/>
        <a:lstStyle/>
        <a:p>
          <a:endParaRPr lang="en-GB"/>
        </a:p>
      </dgm:t>
    </dgm:pt>
    <dgm:pt modelId="{2124CD9F-24E5-42B3-867B-3D9910310C32}" type="sibTrans" cxnId="{B8029687-7F6F-4B25-91DF-09AD6573AB2E}">
      <dgm:prSet/>
      <dgm:spPr/>
      <dgm:t>
        <a:bodyPr/>
        <a:lstStyle/>
        <a:p>
          <a:endParaRPr lang="en-GB"/>
        </a:p>
      </dgm:t>
    </dgm:pt>
    <dgm:pt modelId="{E1E25E50-B623-4814-BDFA-19D196CD0AAF}">
      <dgm:prSet/>
      <dgm:spPr/>
      <dgm:t>
        <a:bodyPr/>
        <a:lstStyle/>
        <a:p>
          <a:pPr rtl="0"/>
          <a:r>
            <a:rPr lang="en-GB"/>
            <a:t>Provided by doctors </a:t>
          </a:r>
        </a:p>
      </dgm:t>
    </dgm:pt>
    <dgm:pt modelId="{4D1244D0-87F5-4731-8747-B52A1ABFA169}" type="parTrans" cxnId="{36EBAF41-D118-4DD8-B357-881B06C1050B}">
      <dgm:prSet/>
      <dgm:spPr/>
      <dgm:t>
        <a:bodyPr/>
        <a:lstStyle/>
        <a:p>
          <a:endParaRPr lang="en-GB"/>
        </a:p>
      </dgm:t>
    </dgm:pt>
    <dgm:pt modelId="{01915BDE-8050-4C56-B768-2B878B32F530}" type="sibTrans" cxnId="{36EBAF41-D118-4DD8-B357-881B06C1050B}">
      <dgm:prSet/>
      <dgm:spPr/>
      <dgm:t>
        <a:bodyPr/>
        <a:lstStyle/>
        <a:p>
          <a:endParaRPr lang="en-GB"/>
        </a:p>
      </dgm:t>
    </dgm:pt>
    <dgm:pt modelId="{9CC1EBED-102A-4ED3-BD3A-0E8C3F8A3CF9}" type="pres">
      <dgm:prSet presAssocID="{61EFCBE5-107C-4BB7-8747-2A4DF224DA2E}" presName="Name0" presStyleCnt="0">
        <dgm:presLayoutVars>
          <dgm:chMax val="7"/>
          <dgm:chPref val="7"/>
          <dgm:dir/>
        </dgm:presLayoutVars>
      </dgm:prSet>
      <dgm:spPr/>
    </dgm:pt>
    <dgm:pt modelId="{921B8984-E6D7-43DD-B029-8A111D14B568}" type="pres">
      <dgm:prSet presAssocID="{61EFCBE5-107C-4BB7-8747-2A4DF224DA2E}" presName="Name1" presStyleCnt="0"/>
      <dgm:spPr/>
    </dgm:pt>
    <dgm:pt modelId="{967CD553-BF66-40EF-9058-38060A0B14E4}" type="pres">
      <dgm:prSet presAssocID="{61EFCBE5-107C-4BB7-8747-2A4DF224DA2E}" presName="cycle" presStyleCnt="0"/>
      <dgm:spPr/>
    </dgm:pt>
    <dgm:pt modelId="{D01745CC-97F9-4368-AFF9-5125D14F2F7B}" type="pres">
      <dgm:prSet presAssocID="{61EFCBE5-107C-4BB7-8747-2A4DF224DA2E}" presName="srcNode" presStyleLbl="node1" presStyleIdx="0" presStyleCnt="4"/>
      <dgm:spPr/>
    </dgm:pt>
    <dgm:pt modelId="{F795A15A-963F-483C-98A2-4E45C36A659F}" type="pres">
      <dgm:prSet presAssocID="{61EFCBE5-107C-4BB7-8747-2A4DF224DA2E}" presName="conn" presStyleLbl="parChTrans1D2" presStyleIdx="0" presStyleCnt="1"/>
      <dgm:spPr/>
    </dgm:pt>
    <dgm:pt modelId="{D30E18A8-8447-4C44-839B-F22D84A0D2B5}" type="pres">
      <dgm:prSet presAssocID="{61EFCBE5-107C-4BB7-8747-2A4DF224DA2E}" presName="extraNode" presStyleLbl="node1" presStyleIdx="0" presStyleCnt="4"/>
      <dgm:spPr/>
    </dgm:pt>
    <dgm:pt modelId="{47F93C50-416D-4C82-B754-3EE654AC9E2D}" type="pres">
      <dgm:prSet presAssocID="{61EFCBE5-107C-4BB7-8747-2A4DF224DA2E}" presName="dstNode" presStyleLbl="node1" presStyleIdx="0" presStyleCnt="4"/>
      <dgm:spPr/>
    </dgm:pt>
    <dgm:pt modelId="{630BA9BB-8F3C-40F9-8319-273BB7D5358E}" type="pres">
      <dgm:prSet presAssocID="{0A65820A-9E4A-4866-A4D4-6BE78536B9E1}" presName="text_1" presStyleLbl="node1" presStyleIdx="0" presStyleCnt="4">
        <dgm:presLayoutVars>
          <dgm:bulletEnabled val="1"/>
        </dgm:presLayoutVars>
      </dgm:prSet>
      <dgm:spPr/>
    </dgm:pt>
    <dgm:pt modelId="{A2B59575-E53D-4F29-8172-AEE84BF9F5E2}" type="pres">
      <dgm:prSet presAssocID="{0A65820A-9E4A-4866-A4D4-6BE78536B9E1}" presName="accent_1" presStyleCnt="0"/>
      <dgm:spPr/>
    </dgm:pt>
    <dgm:pt modelId="{5150AC99-B074-4C0E-A170-1848FDE6CF5D}" type="pres">
      <dgm:prSet presAssocID="{0A65820A-9E4A-4866-A4D4-6BE78536B9E1}" presName="accentRepeatNode" presStyleLbl="solidFgAcc1" presStyleIdx="0" presStyleCnt="4"/>
      <dgm:spPr/>
    </dgm:pt>
    <dgm:pt modelId="{6340E65C-DAE0-4892-8D15-C98AE51A46A2}" type="pres">
      <dgm:prSet presAssocID="{613E8321-2ADD-4302-A5DD-6E407CCF351B}" presName="text_2" presStyleLbl="node1" presStyleIdx="1" presStyleCnt="4">
        <dgm:presLayoutVars>
          <dgm:bulletEnabled val="1"/>
        </dgm:presLayoutVars>
      </dgm:prSet>
      <dgm:spPr/>
    </dgm:pt>
    <dgm:pt modelId="{EE77F9F4-360C-417D-9E2F-BF14C0A406B8}" type="pres">
      <dgm:prSet presAssocID="{613E8321-2ADD-4302-A5DD-6E407CCF351B}" presName="accent_2" presStyleCnt="0"/>
      <dgm:spPr/>
    </dgm:pt>
    <dgm:pt modelId="{B31FBEFA-0220-459D-8AD7-EAF86EBF67F0}" type="pres">
      <dgm:prSet presAssocID="{613E8321-2ADD-4302-A5DD-6E407CCF351B}" presName="accentRepeatNode" presStyleLbl="solidFgAcc1" presStyleIdx="1" presStyleCnt="4"/>
      <dgm:spPr/>
    </dgm:pt>
    <dgm:pt modelId="{0C3C8FBD-25BC-49CC-A757-69E057024F7F}" type="pres">
      <dgm:prSet presAssocID="{FDEF4E24-CF7D-4D0D-9C65-63449F661C02}" presName="text_3" presStyleLbl="node1" presStyleIdx="2" presStyleCnt="4">
        <dgm:presLayoutVars>
          <dgm:bulletEnabled val="1"/>
        </dgm:presLayoutVars>
      </dgm:prSet>
      <dgm:spPr/>
    </dgm:pt>
    <dgm:pt modelId="{E5F3FED2-CE20-4DCA-9910-1714E2204D60}" type="pres">
      <dgm:prSet presAssocID="{FDEF4E24-CF7D-4D0D-9C65-63449F661C02}" presName="accent_3" presStyleCnt="0"/>
      <dgm:spPr/>
    </dgm:pt>
    <dgm:pt modelId="{E450723E-25B6-4F35-9053-A0C5EF152C00}" type="pres">
      <dgm:prSet presAssocID="{FDEF4E24-CF7D-4D0D-9C65-63449F661C02}" presName="accentRepeatNode" presStyleLbl="solidFgAcc1" presStyleIdx="2" presStyleCnt="4"/>
      <dgm:spPr/>
    </dgm:pt>
    <dgm:pt modelId="{51A33285-3D58-48BE-AB99-0929DA1ECA98}" type="pres">
      <dgm:prSet presAssocID="{E1E25E50-B623-4814-BDFA-19D196CD0AAF}" presName="text_4" presStyleLbl="node1" presStyleIdx="3" presStyleCnt="4">
        <dgm:presLayoutVars>
          <dgm:bulletEnabled val="1"/>
        </dgm:presLayoutVars>
      </dgm:prSet>
      <dgm:spPr/>
    </dgm:pt>
    <dgm:pt modelId="{E78ADF43-9F22-47E3-8A79-3298B19AD5E5}" type="pres">
      <dgm:prSet presAssocID="{E1E25E50-B623-4814-BDFA-19D196CD0AAF}" presName="accent_4" presStyleCnt="0"/>
      <dgm:spPr/>
    </dgm:pt>
    <dgm:pt modelId="{A58A01D8-98BF-4591-A16B-9C164B729A89}" type="pres">
      <dgm:prSet presAssocID="{E1E25E50-B623-4814-BDFA-19D196CD0AAF}" presName="accentRepeatNode" presStyleLbl="solidFgAcc1" presStyleIdx="3" presStyleCnt="4"/>
      <dgm:spPr/>
    </dgm:pt>
  </dgm:ptLst>
  <dgm:cxnLst>
    <dgm:cxn modelId="{3EA3DF2D-622E-4908-BD68-97623CACFD39}" type="presOf" srcId="{FDEF4E24-CF7D-4D0D-9C65-63449F661C02}" destId="{0C3C8FBD-25BC-49CC-A757-69E057024F7F}" srcOrd="0" destOrd="0" presId="urn:microsoft.com/office/officeart/2008/layout/VerticalCurvedList"/>
    <dgm:cxn modelId="{D1CA9732-6F1E-4EA4-8BC1-25B8872A81BC}" type="presOf" srcId="{61EFCBE5-107C-4BB7-8747-2A4DF224DA2E}" destId="{9CC1EBED-102A-4ED3-BD3A-0E8C3F8A3CF9}" srcOrd="0" destOrd="0" presId="urn:microsoft.com/office/officeart/2008/layout/VerticalCurvedList"/>
    <dgm:cxn modelId="{B6AA1738-D606-49B8-A994-57D08146944E}" type="presOf" srcId="{F960700D-9C1E-4330-82DB-04626EDBFB41}" destId="{F795A15A-963F-483C-98A2-4E45C36A659F}" srcOrd="0" destOrd="0" presId="urn:microsoft.com/office/officeart/2008/layout/VerticalCurvedList"/>
    <dgm:cxn modelId="{FDD0875C-CAAB-4126-AAB6-66288E1EC263}" srcId="{61EFCBE5-107C-4BB7-8747-2A4DF224DA2E}" destId="{0A65820A-9E4A-4866-A4D4-6BE78536B9E1}" srcOrd="0" destOrd="0" parTransId="{B63B60B2-2011-4529-BF1D-E6C598CDCBC8}" sibTransId="{F960700D-9C1E-4330-82DB-04626EDBFB41}"/>
    <dgm:cxn modelId="{36EBAF41-D118-4DD8-B357-881B06C1050B}" srcId="{61EFCBE5-107C-4BB7-8747-2A4DF224DA2E}" destId="{E1E25E50-B623-4814-BDFA-19D196CD0AAF}" srcOrd="3" destOrd="0" parTransId="{4D1244D0-87F5-4731-8747-B52A1ABFA169}" sibTransId="{01915BDE-8050-4C56-B768-2B878B32F530}"/>
    <dgm:cxn modelId="{6C799C54-7129-495B-8E19-AE4330879243}" type="presOf" srcId="{613E8321-2ADD-4302-A5DD-6E407CCF351B}" destId="{6340E65C-DAE0-4892-8D15-C98AE51A46A2}" srcOrd="0" destOrd="0" presId="urn:microsoft.com/office/officeart/2008/layout/VerticalCurvedList"/>
    <dgm:cxn modelId="{D86FE475-8C64-4945-A4A9-5EC56838E24F}" type="presOf" srcId="{0A65820A-9E4A-4866-A4D4-6BE78536B9E1}" destId="{630BA9BB-8F3C-40F9-8319-273BB7D5358E}" srcOrd="0" destOrd="0" presId="urn:microsoft.com/office/officeart/2008/layout/VerticalCurvedList"/>
    <dgm:cxn modelId="{304B9D7C-E31F-48B7-BE01-7263745F51E0}" type="presOf" srcId="{E1E25E50-B623-4814-BDFA-19D196CD0AAF}" destId="{51A33285-3D58-48BE-AB99-0929DA1ECA98}" srcOrd="0" destOrd="0" presId="urn:microsoft.com/office/officeart/2008/layout/VerticalCurvedList"/>
    <dgm:cxn modelId="{B8029687-7F6F-4B25-91DF-09AD6573AB2E}" srcId="{61EFCBE5-107C-4BB7-8747-2A4DF224DA2E}" destId="{FDEF4E24-CF7D-4D0D-9C65-63449F661C02}" srcOrd="2" destOrd="0" parTransId="{02A8A9A2-8643-447B-B373-3E87A2A49312}" sibTransId="{2124CD9F-24E5-42B3-867B-3D9910310C32}"/>
    <dgm:cxn modelId="{9DE9B0EB-77D8-4503-894A-966FBEB2231E}" srcId="{61EFCBE5-107C-4BB7-8747-2A4DF224DA2E}" destId="{613E8321-2ADD-4302-A5DD-6E407CCF351B}" srcOrd="1" destOrd="0" parTransId="{C1EEBE02-A7EF-4F69-B92D-78E428B4BA6E}" sibTransId="{559C39F1-9C2D-43E5-9BC6-9A57ED778323}"/>
    <dgm:cxn modelId="{FCD5D0C5-3298-4726-A3E9-1A2E44030FB4}" type="presParOf" srcId="{9CC1EBED-102A-4ED3-BD3A-0E8C3F8A3CF9}" destId="{921B8984-E6D7-43DD-B029-8A111D14B568}" srcOrd="0" destOrd="0" presId="urn:microsoft.com/office/officeart/2008/layout/VerticalCurvedList"/>
    <dgm:cxn modelId="{CFB0A365-9FED-424F-8207-7269A5EF7584}" type="presParOf" srcId="{921B8984-E6D7-43DD-B029-8A111D14B568}" destId="{967CD553-BF66-40EF-9058-38060A0B14E4}" srcOrd="0" destOrd="0" presId="urn:microsoft.com/office/officeart/2008/layout/VerticalCurvedList"/>
    <dgm:cxn modelId="{B57DDC5E-13A4-481B-8D7B-EFDE35D938F8}" type="presParOf" srcId="{967CD553-BF66-40EF-9058-38060A0B14E4}" destId="{D01745CC-97F9-4368-AFF9-5125D14F2F7B}" srcOrd="0" destOrd="0" presId="urn:microsoft.com/office/officeart/2008/layout/VerticalCurvedList"/>
    <dgm:cxn modelId="{64C89308-0E87-4567-A090-91F37604BE95}" type="presParOf" srcId="{967CD553-BF66-40EF-9058-38060A0B14E4}" destId="{F795A15A-963F-483C-98A2-4E45C36A659F}" srcOrd="1" destOrd="0" presId="urn:microsoft.com/office/officeart/2008/layout/VerticalCurvedList"/>
    <dgm:cxn modelId="{C401C695-4CB1-4201-AF7A-93C20C845947}" type="presParOf" srcId="{967CD553-BF66-40EF-9058-38060A0B14E4}" destId="{D30E18A8-8447-4C44-839B-F22D84A0D2B5}" srcOrd="2" destOrd="0" presId="urn:microsoft.com/office/officeart/2008/layout/VerticalCurvedList"/>
    <dgm:cxn modelId="{702330DE-72EF-4464-A204-ADBADFEC4B44}" type="presParOf" srcId="{967CD553-BF66-40EF-9058-38060A0B14E4}" destId="{47F93C50-416D-4C82-B754-3EE654AC9E2D}" srcOrd="3" destOrd="0" presId="urn:microsoft.com/office/officeart/2008/layout/VerticalCurvedList"/>
    <dgm:cxn modelId="{90C2EA24-BCBD-43A8-ADCC-BAA8062F583B}" type="presParOf" srcId="{921B8984-E6D7-43DD-B029-8A111D14B568}" destId="{630BA9BB-8F3C-40F9-8319-273BB7D5358E}" srcOrd="1" destOrd="0" presId="urn:microsoft.com/office/officeart/2008/layout/VerticalCurvedList"/>
    <dgm:cxn modelId="{2EC7B5D3-F59D-4F52-8B7C-3AE9983EC6BB}" type="presParOf" srcId="{921B8984-E6D7-43DD-B029-8A111D14B568}" destId="{A2B59575-E53D-4F29-8172-AEE84BF9F5E2}" srcOrd="2" destOrd="0" presId="urn:microsoft.com/office/officeart/2008/layout/VerticalCurvedList"/>
    <dgm:cxn modelId="{4E8E0075-3395-405D-A96D-4CB0D2D66A89}" type="presParOf" srcId="{A2B59575-E53D-4F29-8172-AEE84BF9F5E2}" destId="{5150AC99-B074-4C0E-A170-1848FDE6CF5D}" srcOrd="0" destOrd="0" presId="urn:microsoft.com/office/officeart/2008/layout/VerticalCurvedList"/>
    <dgm:cxn modelId="{BE637309-B64F-442B-8B9A-21D9BCA039A6}" type="presParOf" srcId="{921B8984-E6D7-43DD-B029-8A111D14B568}" destId="{6340E65C-DAE0-4892-8D15-C98AE51A46A2}" srcOrd="3" destOrd="0" presId="urn:microsoft.com/office/officeart/2008/layout/VerticalCurvedList"/>
    <dgm:cxn modelId="{2420C8F4-9E85-4429-A1D1-D63858678BEC}" type="presParOf" srcId="{921B8984-E6D7-43DD-B029-8A111D14B568}" destId="{EE77F9F4-360C-417D-9E2F-BF14C0A406B8}" srcOrd="4" destOrd="0" presId="urn:microsoft.com/office/officeart/2008/layout/VerticalCurvedList"/>
    <dgm:cxn modelId="{A7CA4221-469B-4A8A-9C60-DDC35C39E9BB}" type="presParOf" srcId="{EE77F9F4-360C-417D-9E2F-BF14C0A406B8}" destId="{B31FBEFA-0220-459D-8AD7-EAF86EBF67F0}" srcOrd="0" destOrd="0" presId="urn:microsoft.com/office/officeart/2008/layout/VerticalCurvedList"/>
    <dgm:cxn modelId="{7FAA01B9-B5A9-469A-879C-EEB974E6E1F6}" type="presParOf" srcId="{921B8984-E6D7-43DD-B029-8A111D14B568}" destId="{0C3C8FBD-25BC-49CC-A757-69E057024F7F}" srcOrd="5" destOrd="0" presId="urn:microsoft.com/office/officeart/2008/layout/VerticalCurvedList"/>
    <dgm:cxn modelId="{725CCAD8-44ED-4F39-BB16-2B15FBE3DE6E}" type="presParOf" srcId="{921B8984-E6D7-43DD-B029-8A111D14B568}" destId="{E5F3FED2-CE20-4DCA-9910-1714E2204D60}" srcOrd="6" destOrd="0" presId="urn:microsoft.com/office/officeart/2008/layout/VerticalCurvedList"/>
    <dgm:cxn modelId="{C43B05C4-1DF5-4A7A-8EE7-AD8201BCAEA6}" type="presParOf" srcId="{E5F3FED2-CE20-4DCA-9910-1714E2204D60}" destId="{E450723E-25B6-4F35-9053-A0C5EF152C00}" srcOrd="0" destOrd="0" presId="urn:microsoft.com/office/officeart/2008/layout/VerticalCurvedList"/>
    <dgm:cxn modelId="{EA13C634-2DFF-4452-965F-1CCAFD312F49}" type="presParOf" srcId="{921B8984-E6D7-43DD-B029-8A111D14B568}" destId="{51A33285-3D58-48BE-AB99-0929DA1ECA98}" srcOrd="7" destOrd="0" presId="urn:microsoft.com/office/officeart/2008/layout/VerticalCurvedList"/>
    <dgm:cxn modelId="{E9AC2231-395E-433A-BDE5-2F622BF881D5}" type="presParOf" srcId="{921B8984-E6D7-43DD-B029-8A111D14B568}" destId="{E78ADF43-9F22-47E3-8A79-3298B19AD5E5}" srcOrd="8" destOrd="0" presId="urn:microsoft.com/office/officeart/2008/layout/VerticalCurvedList"/>
    <dgm:cxn modelId="{F7F80E74-65A9-4498-926A-9A7CB7A00D5F}" type="presParOf" srcId="{E78ADF43-9F22-47E3-8A79-3298B19AD5E5}" destId="{A58A01D8-98BF-4591-A16B-9C164B729A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E17BD3A-4CD1-47CF-B214-B5DC4C1D24CB}" type="doc">
      <dgm:prSet loTypeId="urn:microsoft.com/office/officeart/2005/8/layout/venn1" loCatId="relationship" qsTypeId="urn:microsoft.com/office/officeart/2005/8/quickstyle/simple1" qsCatId="simple" csTypeId="urn:microsoft.com/office/officeart/2005/8/colors/accent1_2" csCatId="accent1" phldr="1"/>
      <dgm:spPr/>
    </dgm:pt>
    <dgm:pt modelId="{2D87CCBE-8B70-415F-AAED-E4CAD6A5791A}">
      <dgm:prSet phldrT="[Text]"/>
      <dgm:spPr/>
      <dgm:t>
        <a:bodyPr/>
        <a:lstStyle/>
        <a:p>
          <a:r>
            <a:rPr lang="en-GB" dirty="0"/>
            <a:t>Managed and supported by you</a:t>
          </a:r>
        </a:p>
      </dgm:t>
    </dgm:pt>
    <dgm:pt modelId="{DD5BCE85-221C-40B9-AFCF-E188ED9B93FF}" type="parTrans" cxnId="{86825453-5E72-4FEF-82B0-2B7C0BBA6714}">
      <dgm:prSet/>
      <dgm:spPr/>
      <dgm:t>
        <a:bodyPr/>
        <a:lstStyle/>
        <a:p>
          <a:endParaRPr lang="en-GB"/>
        </a:p>
      </dgm:t>
    </dgm:pt>
    <dgm:pt modelId="{8462485C-6CC1-4152-BA83-9BEA5B2B398D}" type="sibTrans" cxnId="{86825453-5E72-4FEF-82B0-2B7C0BBA6714}">
      <dgm:prSet/>
      <dgm:spPr/>
      <dgm:t>
        <a:bodyPr/>
        <a:lstStyle/>
        <a:p>
          <a:endParaRPr lang="en-GB"/>
        </a:p>
      </dgm:t>
    </dgm:pt>
    <dgm:pt modelId="{EB0783A9-73A0-40EE-89C7-3119BFC5EC58}">
      <dgm:prSet phldrT="[Text]"/>
      <dgm:spPr/>
      <dgm:t>
        <a:bodyPr/>
        <a:lstStyle/>
        <a:p>
          <a:r>
            <a:rPr lang="en-GB" dirty="0"/>
            <a:t>Involve local systems (HB, HEIW, NWSSP etc)</a:t>
          </a:r>
        </a:p>
      </dgm:t>
    </dgm:pt>
    <dgm:pt modelId="{AD3E6201-3BC8-4C3F-B61C-C23AA226975C}" type="parTrans" cxnId="{307E3261-9978-47EC-9FDD-A245D4F4893C}">
      <dgm:prSet/>
      <dgm:spPr/>
      <dgm:t>
        <a:bodyPr/>
        <a:lstStyle/>
        <a:p>
          <a:endParaRPr lang="en-GB"/>
        </a:p>
      </dgm:t>
    </dgm:pt>
    <dgm:pt modelId="{F4D68503-43D0-4067-B925-28700B0781B9}" type="sibTrans" cxnId="{307E3261-9978-47EC-9FDD-A245D4F4893C}">
      <dgm:prSet/>
      <dgm:spPr/>
      <dgm:t>
        <a:bodyPr/>
        <a:lstStyle/>
        <a:p>
          <a:endParaRPr lang="en-GB"/>
        </a:p>
      </dgm:t>
    </dgm:pt>
    <dgm:pt modelId="{374AB89F-2CF0-49EB-9F5C-301D814A0A23}">
      <dgm:prSet phldrT="[Text]"/>
      <dgm:spPr/>
      <dgm:t>
        <a:bodyPr/>
        <a:lstStyle/>
        <a:p>
          <a:r>
            <a:rPr lang="en-GB" dirty="0"/>
            <a:t>Consider referral to GMC</a:t>
          </a:r>
        </a:p>
      </dgm:t>
    </dgm:pt>
    <dgm:pt modelId="{AEF87ACB-D6E6-41BF-B58E-42A1EE3B2B39}" type="parTrans" cxnId="{4F93444D-4475-4FF6-B693-61718493B685}">
      <dgm:prSet/>
      <dgm:spPr/>
      <dgm:t>
        <a:bodyPr/>
        <a:lstStyle/>
        <a:p>
          <a:endParaRPr lang="en-GB"/>
        </a:p>
      </dgm:t>
    </dgm:pt>
    <dgm:pt modelId="{92367EC7-0C81-4C27-B0F4-DE045F8F8E4E}" type="sibTrans" cxnId="{4F93444D-4475-4FF6-B693-61718493B685}">
      <dgm:prSet/>
      <dgm:spPr/>
      <dgm:t>
        <a:bodyPr/>
        <a:lstStyle/>
        <a:p>
          <a:endParaRPr lang="en-GB"/>
        </a:p>
      </dgm:t>
    </dgm:pt>
    <dgm:pt modelId="{23CD33F1-1231-412B-955A-27E5052A83A6}" type="pres">
      <dgm:prSet presAssocID="{5E17BD3A-4CD1-47CF-B214-B5DC4C1D24CB}" presName="compositeShape" presStyleCnt="0">
        <dgm:presLayoutVars>
          <dgm:chMax val="7"/>
          <dgm:dir/>
          <dgm:resizeHandles val="exact"/>
        </dgm:presLayoutVars>
      </dgm:prSet>
      <dgm:spPr/>
    </dgm:pt>
    <dgm:pt modelId="{40C27512-733A-46DA-B552-B9EDA3C33C34}" type="pres">
      <dgm:prSet presAssocID="{2D87CCBE-8B70-415F-AAED-E4CAD6A5791A}" presName="circ1" presStyleLbl="vennNode1" presStyleIdx="0" presStyleCnt="3"/>
      <dgm:spPr/>
    </dgm:pt>
    <dgm:pt modelId="{94A111B3-219F-4982-A306-C6532455450D}" type="pres">
      <dgm:prSet presAssocID="{2D87CCBE-8B70-415F-AAED-E4CAD6A5791A}" presName="circ1Tx" presStyleLbl="revTx" presStyleIdx="0" presStyleCnt="0">
        <dgm:presLayoutVars>
          <dgm:chMax val="0"/>
          <dgm:chPref val="0"/>
          <dgm:bulletEnabled val="1"/>
        </dgm:presLayoutVars>
      </dgm:prSet>
      <dgm:spPr/>
    </dgm:pt>
    <dgm:pt modelId="{DDD5D738-7DE7-459A-AEE6-28360A285DF6}" type="pres">
      <dgm:prSet presAssocID="{EB0783A9-73A0-40EE-89C7-3119BFC5EC58}" presName="circ2" presStyleLbl="vennNode1" presStyleIdx="1" presStyleCnt="3"/>
      <dgm:spPr/>
    </dgm:pt>
    <dgm:pt modelId="{E91D986E-F9D3-4DFA-98F6-B17CAAF2A8FC}" type="pres">
      <dgm:prSet presAssocID="{EB0783A9-73A0-40EE-89C7-3119BFC5EC58}" presName="circ2Tx" presStyleLbl="revTx" presStyleIdx="0" presStyleCnt="0">
        <dgm:presLayoutVars>
          <dgm:chMax val="0"/>
          <dgm:chPref val="0"/>
          <dgm:bulletEnabled val="1"/>
        </dgm:presLayoutVars>
      </dgm:prSet>
      <dgm:spPr/>
    </dgm:pt>
    <dgm:pt modelId="{A0345BBF-F3A9-4F0E-A657-63A01E59D74D}" type="pres">
      <dgm:prSet presAssocID="{374AB89F-2CF0-49EB-9F5C-301D814A0A23}" presName="circ3" presStyleLbl="vennNode1" presStyleIdx="2" presStyleCnt="3"/>
      <dgm:spPr/>
    </dgm:pt>
    <dgm:pt modelId="{747F95CD-4731-43F9-8122-B5130D940BC0}" type="pres">
      <dgm:prSet presAssocID="{374AB89F-2CF0-49EB-9F5C-301D814A0A23}" presName="circ3Tx" presStyleLbl="revTx" presStyleIdx="0" presStyleCnt="0">
        <dgm:presLayoutVars>
          <dgm:chMax val="0"/>
          <dgm:chPref val="0"/>
          <dgm:bulletEnabled val="1"/>
        </dgm:presLayoutVars>
      </dgm:prSet>
      <dgm:spPr/>
    </dgm:pt>
  </dgm:ptLst>
  <dgm:cxnLst>
    <dgm:cxn modelId="{4BE96722-0316-4D87-99BD-BBF32B03BE72}" type="presOf" srcId="{2D87CCBE-8B70-415F-AAED-E4CAD6A5791A}" destId="{94A111B3-219F-4982-A306-C6532455450D}" srcOrd="1" destOrd="0" presId="urn:microsoft.com/office/officeart/2005/8/layout/venn1"/>
    <dgm:cxn modelId="{6C423927-0F1E-48E8-9C55-3BCCF3AC7186}" type="presOf" srcId="{5E17BD3A-4CD1-47CF-B214-B5DC4C1D24CB}" destId="{23CD33F1-1231-412B-955A-27E5052A83A6}" srcOrd="0" destOrd="0" presId="urn:microsoft.com/office/officeart/2005/8/layout/venn1"/>
    <dgm:cxn modelId="{307E3261-9978-47EC-9FDD-A245D4F4893C}" srcId="{5E17BD3A-4CD1-47CF-B214-B5DC4C1D24CB}" destId="{EB0783A9-73A0-40EE-89C7-3119BFC5EC58}" srcOrd="1" destOrd="0" parTransId="{AD3E6201-3BC8-4C3F-B61C-C23AA226975C}" sibTransId="{F4D68503-43D0-4067-B925-28700B0781B9}"/>
    <dgm:cxn modelId="{4F93444D-4475-4FF6-B693-61718493B685}" srcId="{5E17BD3A-4CD1-47CF-B214-B5DC4C1D24CB}" destId="{374AB89F-2CF0-49EB-9F5C-301D814A0A23}" srcOrd="2" destOrd="0" parTransId="{AEF87ACB-D6E6-41BF-B58E-42A1EE3B2B39}" sibTransId="{92367EC7-0C81-4C27-B0F4-DE045F8F8E4E}"/>
    <dgm:cxn modelId="{86825453-5E72-4FEF-82B0-2B7C0BBA6714}" srcId="{5E17BD3A-4CD1-47CF-B214-B5DC4C1D24CB}" destId="{2D87CCBE-8B70-415F-AAED-E4CAD6A5791A}" srcOrd="0" destOrd="0" parTransId="{DD5BCE85-221C-40B9-AFCF-E188ED9B93FF}" sibTransId="{8462485C-6CC1-4152-BA83-9BEA5B2B398D}"/>
    <dgm:cxn modelId="{127E788C-25D1-4E4D-8B12-5A23EF475DB9}" type="presOf" srcId="{374AB89F-2CF0-49EB-9F5C-301D814A0A23}" destId="{747F95CD-4731-43F9-8122-B5130D940BC0}" srcOrd="1" destOrd="0" presId="urn:microsoft.com/office/officeart/2005/8/layout/venn1"/>
    <dgm:cxn modelId="{F4B81DBB-4E41-4C0E-8704-64255CBFB910}" type="presOf" srcId="{374AB89F-2CF0-49EB-9F5C-301D814A0A23}" destId="{A0345BBF-F3A9-4F0E-A657-63A01E59D74D}" srcOrd="0" destOrd="0" presId="urn:microsoft.com/office/officeart/2005/8/layout/venn1"/>
    <dgm:cxn modelId="{C473D9C5-0BED-4E09-AABC-D8EB5C9E1EA6}" type="presOf" srcId="{EB0783A9-73A0-40EE-89C7-3119BFC5EC58}" destId="{DDD5D738-7DE7-459A-AEE6-28360A285DF6}" srcOrd="0" destOrd="0" presId="urn:microsoft.com/office/officeart/2005/8/layout/venn1"/>
    <dgm:cxn modelId="{D03AFDF7-6BB5-483B-B467-D7D52BA7F76E}" type="presOf" srcId="{2D87CCBE-8B70-415F-AAED-E4CAD6A5791A}" destId="{40C27512-733A-46DA-B552-B9EDA3C33C34}" srcOrd="0" destOrd="0" presId="urn:microsoft.com/office/officeart/2005/8/layout/venn1"/>
    <dgm:cxn modelId="{6223BFF8-0B60-4030-9A39-E65F3B5DE149}" type="presOf" srcId="{EB0783A9-73A0-40EE-89C7-3119BFC5EC58}" destId="{E91D986E-F9D3-4DFA-98F6-B17CAAF2A8FC}" srcOrd="1" destOrd="0" presId="urn:microsoft.com/office/officeart/2005/8/layout/venn1"/>
    <dgm:cxn modelId="{0156DB88-9196-4414-80A7-7BE94A3F4DF5}" type="presParOf" srcId="{23CD33F1-1231-412B-955A-27E5052A83A6}" destId="{40C27512-733A-46DA-B552-B9EDA3C33C34}" srcOrd="0" destOrd="0" presId="urn:microsoft.com/office/officeart/2005/8/layout/venn1"/>
    <dgm:cxn modelId="{43D5F6F3-6491-4807-BF98-06644D142E24}" type="presParOf" srcId="{23CD33F1-1231-412B-955A-27E5052A83A6}" destId="{94A111B3-219F-4982-A306-C6532455450D}" srcOrd="1" destOrd="0" presId="urn:microsoft.com/office/officeart/2005/8/layout/venn1"/>
    <dgm:cxn modelId="{5D7B52FD-66F4-49A2-9EF5-413991CAA9B0}" type="presParOf" srcId="{23CD33F1-1231-412B-955A-27E5052A83A6}" destId="{DDD5D738-7DE7-459A-AEE6-28360A285DF6}" srcOrd="2" destOrd="0" presId="urn:microsoft.com/office/officeart/2005/8/layout/venn1"/>
    <dgm:cxn modelId="{47913233-74E5-49EB-AB3F-AF6354351F1D}" type="presParOf" srcId="{23CD33F1-1231-412B-955A-27E5052A83A6}" destId="{E91D986E-F9D3-4DFA-98F6-B17CAAF2A8FC}" srcOrd="3" destOrd="0" presId="urn:microsoft.com/office/officeart/2005/8/layout/venn1"/>
    <dgm:cxn modelId="{44B7212D-6906-4999-BD83-CEBA350C6422}" type="presParOf" srcId="{23CD33F1-1231-412B-955A-27E5052A83A6}" destId="{A0345BBF-F3A9-4F0E-A657-63A01E59D74D}" srcOrd="4" destOrd="0" presId="urn:microsoft.com/office/officeart/2005/8/layout/venn1"/>
    <dgm:cxn modelId="{6884D521-C94D-444F-9383-E9C0B38B0B43}" type="presParOf" srcId="{23CD33F1-1231-412B-955A-27E5052A83A6}" destId="{747F95CD-4731-43F9-8122-B5130D940BC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7BD3A-4CD1-47CF-B214-B5DC4C1D24CB}" type="doc">
      <dgm:prSet loTypeId="urn:microsoft.com/office/officeart/2005/8/layout/venn1" loCatId="relationship" qsTypeId="urn:microsoft.com/office/officeart/2005/8/quickstyle/simple1" qsCatId="simple" csTypeId="urn:microsoft.com/office/officeart/2005/8/colors/accent1_2" csCatId="accent1" phldr="1"/>
      <dgm:spPr/>
    </dgm:pt>
    <dgm:pt modelId="{2D87CCBE-8B70-415F-AAED-E4CAD6A5791A}">
      <dgm:prSet phldrT="[Text]"/>
      <dgm:spPr/>
      <dgm:t>
        <a:bodyPr/>
        <a:lstStyle/>
        <a:p>
          <a:r>
            <a:rPr lang="en-GB" dirty="0"/>
            <a:t>Managed by you</a:t>
          </a:r>
        </a:p>
      </dgm:t>
    </dgm:pt>
    <dgm:pt modelId="{DD5BCE85-221C-40B9-AFCF-E188ED9B93FF}" type="parTrans" cxnId="{86825453-5E72-4FEF-82B0-2B7C0BBA6714}">
      <dgm:prSet/>
      <dgm:spPr/>
      <dgm:t>
        <a:bodyPr/>
        <a:lstStyle/>
        <a:p>
          <a:endParaRPr lang="en-GB"/>
        </a:p>
      </dgm:t>
    </dgm:pt>
    <dgm:pt modelId="{8462485C-6CC1-4152-BA83-9BEA5B2B398D}" type="sibTrans" cxnId="{86825453-5E72-4FEF-82B0-2B7C0BBA6714}">
      <dgm:prSet/>
      <dgm:spPr/>
      <dgm:t>
        <a:bodyPr/>
        <a:lstStyle/>
        <a:p>
          <a:endParaRPr lang="en-GB"/>
        </a:p>
      </dgm:t>
    </dgm:pt>
    <dgm:pt modelId="{EB0783A9-73A0-40EE-89C7-3119BFC5EC58}">
      <dgm:prSet phldrT="[Text]"/>
      <dgm:spPr/>
      <dgm:t>
        <a:bodyPr/>
        <a:lstStyle/>
        <a:p>
          <a:r>
            <a:rPr lang="en-GB" dirty="0"/>
            <a:t>Local systems (HB, HEIW, NWSSP etc)</a:t>
          </a:r>
        </a:p>
      </dgm:t>
    </dgm:pt>
    <dgm:pt modelId="{AD3E6201-3BC8-4C3F-B61C-C23AA226975C}" type="parTrans" cxnId="{307E3261-9978-47EC-9FDD-A245D4F4893C}">
      <dgm:prSet/>
      <dgm:spPr/>
      <dgm:t>
        <a:bodyPr/>
        <a:lstStyle/>
        <a:p>
          <a:endParaRPr lang="en-GB"/>
        </a:p>
      </dgm:t>
    </dgm:pt>
    <dgm:pt modelId="{F4D68503-43D0-4067-B925-28700B0781B9}" type="sibTrans" cxnId="{307E3261-9978-47EC-9FDD-A245D4F4893C}">
      <dgm:prSet/>
      <dgm:spPr/>
      <dgm:t>
        <a:bodyPr/>
        <a:lstStyle/>
        <a:p>
          <a:endParaRPr lang="en-GB"/>
        </a:p>
      </dgm:t>
    </dgm:pt>
    <dgm:pt modelId="{374AB89F-2CF0-49EB-9F5C-301D814A0A23}">
      <dgm:prSet phldrT="[Text]"/>
      <dgm:spPr/>
      <dgm:t>
        <a:bodyPr/>
        <a:lstStyle/>
        <a:p>
          <a:r>
            <a:rPr lang="en-GB" dirty="0"/>
            <a:t>Consider referral to GMC</a:t>
          </a:r>
        </a:p>
      </dgm:t>
    </dgm:pt>
    <dgm:pt modelId="{AEF87ACB-D6E6-41BF-B58E-42A1EE3B2B39}" type="parTrans" cxnId="{4F93444D-4475-4FF6-B693-61718493B685}">
      <dgm:prSet/>
      <dgm:spPr/>
      <dgm:t>
        <a:bodyPr/>
        <a:lstStyle/>
        <a:p>
          <a:endParaRPr lang="en-GB"/>
        </a:p>
      </dgm:t>
    </dgm:pt>
    <dgm:pt modelId="{92367EC7-0C81-4C27-B0F4-DE045F8F8E4E}" type="sibTrans" cxnId="{4F93444D-4475-4FF6-B693-61718493B685}">
      <dgm:prSet/>
      <dgm:spPr/>
      <dgm:t>
        <a:bodyPr/>
        <a:lstStyle/>
        <a:p>
          <a:endParaRPr lang="en-GB"/>
        </a:p>
      </dgm:t>
    </dgm:pt>
    <dgm:pt modelId="{23CD33F1-1231-412B-955A-27E5052A83A6}" type="pres">
      <dgm:prSet presAssocID="{5E17BD3A-4CD1-47CF-B214-B5DC4C1D24CB}" presName="compositeShape" presStyleCnt="0">
        <dgm:presLayoutVars>
          <dgm:chMax val="7"/>
          <dgm:dir/>
          <dgm:resizeHandles val="exact"/>
        </dgm:presLayoutVars>
      </dgm:prSet>
      <dgm:spPr/>
    </dgm:pt>
    <dgm:pt modelId="{40C27512-733A-46DA-B552-B9EDA3C33C34}" type="pres">
      <dgm:prSet presAssocID="{2D87CCBE-8B70-415F-AAED-E4CAD6A5791A}" presName="circ1" presStyleLbl="vennNode1" presStyleIdx="0" presStyleCnt="3" custLinFactNeighborX="-1199" custLinFactNeighborY="-1199"/>
      <dgm:spPr/>
    </dgm:pt>
    <dgm:pt modelId="{94A111B3-219F-4982-A306-C6532455450D}" type="pres">
      <dgm:prSet presAssocID="{2D87CCBE-8B70-415F-AAED-E4CAD6A5791A}" presName="circ1Tx" presStyleLbl="revTx" presStyleIdx="0" presStyleCnt="0">
        <dgm:presLayoutVars>
          <dgm:chMax val="0"/>
          <dgm:chPref val="0"/>
          <dgm:bulletEnabled val="1"/>
        </dgm:presLayoutVars>
      </dgm:prSet>
      <dgm:spPr/>
    </dgm:pt>
    <dgm:pt modelId="{DDD5D738-7DE7-459A-AEE6-28360A285DF6}" type="pres">
      <dgm:prSet presAssocID="{EB0783A9-73A0-40EE-89C7-3119BFC5EC58}" presName="circ2" presStyleLbl="vennNode1" presStyleIdx="1" presStyleCnt="3"/>
      <dgm:spPr/>
    </dgm:pt>
    <dgm:pt modelId="{E91D986E-F9D3-4DFA-98F6-B17CAAF2A8FC}" type="pres">
      <dgm:prSet presAssocID="{EB0783A9-73A0-40EE-89C7-3119BFC5EC58}" presName="circ2Tx" presStyleLbl="revTx" presStyleIdx="0" presStyleCnt="0">
        <dgm:presLayoutVars>
          <dgm:chMax val="0"/>
          <dgm:chPref val="0"/>
          <dgm:bulletEnabled val="1"/>
        </dgm:presLayoutVars>
      </dgm:prSet>
      <dgm:spPr/>
    </dgm:pt>
    <dgm:pt modelId="{A0345BBF-F3A9-4F0E-A657-63A01E59D74D}" type="pres">
      <dgm:prSet presAssocID="{374AB89F-2CF0-49EB-9F5C-301D814A0A23}" presName="circ3" presStyleLbl="vennNode1" presStyleIdx="2" presStyleCnt="3"/>
      <dgm:spPr/>
    </dgm:pt>
    <dgm:pt modelId="{747F95CD-4731-43F9-8122-B5130D940BC0}" type="pres">
      <dgm:prSet presAssocID="{374AB89F-2CF0-49EB-9F5C-301D814A0A23}" presName="circ3Tx" presStyleLbl="revTx" presStyleIdx="0" presStyleCnt="0">
        <dgm:presLayoutVars>
          <dgm:chMax val="0"/>
          <dgm:chPref val="0"/>
          <dgm:bulletEnabled val="1"/>
        </dgm:presLayoutVars>
      </dgm:prSet>
      <dgm:spPr/>
    </dgm:pt>
  </dgm:ptLst>
  <dgm:cxnLst>
    <dgm:cxn modelId="{4BE96722-0316-4D87-99BD-BBF32B03BE72}" type="presOf" srcId="{2D87CCBE-8B70-415F-AAED-E4CAD6A5791A}" destId="{94A111B3-219F-4982-A306-C6532455450D}" srcOrd="1" destOrd="0" presId="urn:microsoft.com/office/officeart/2005/8/layout/venn1"/>
    <dgm:cxn modelId="{6C423927-0F1E-48E8-9C55-3BCCF3AC7186}" type="presOf" srcId="{5E17BD3A-4CD1-47CF-B214-B5DC4C1D24CB}" destId="{23CD33F1-1231-412B-955A-27E5052A83A6}" srcOrd="0" destOrd="0" presId="urn:microsoft.com/office/officeart/2005/8/layout/venn1"/>
    <dgm:cxn modelId="{307E3261-9978-47EC-9FDD-A245D4F4893C}" srcId="{5E17BD3A-4CD1-47CF-B214-B5DC4C1D24CB}" destId="{EB0783A9-73A0-40EE-89C7-3119BFC5EC58}" srcOrd="1" destOrd="0" parTransId="{AD3E6201-3BC8-4C3F-B61C-C23AA226975C}" sibTransId="{F4D68503-43D0-4067-B925-28700B0781B9}"/>
    <dgm:cxn modelId="{4F93444D-4475-4FF6-B693-61718493B685}" srcId="{5E17BD3A-4CD1-47CF-B214-B5DC4C1D24CB}" destId="{374AB89F-2CF0-49EB-9F5C-301D814A0A23}" srcOrd="2" destOrd="0" parTransId="{AEF87ACB-D6E6-41BF-B58E-42A1EE3B2B39}" sibTransId="{92367EC7-0C81-4C27-B0F4-DE045F8F8E4E}"/>
    <dgm:cxn modelId="{86825453-5E72-4FEF-82B0-2B7C0BBA6714}" srcId="{5E17BD3A-4CD1-47CF-B214-B5DC4C1D24CB}" destId="{2D87CCBE-8B70-415F-AAED-E4CAD6A5791A}" srcOrd="0" destOrd="0" parTransId="{DD5BCE85-221C-40B9-AFCF-E188ED9B93FF}" sibTransId="{8462485C-6CC1-4152-BA83-9BEA5B2B398D}"/>
    <dgm:cxn modelId="{127E788C-25D1-4E4D-8B12-5A23EF475DB9}" type="presOf" srcId="{374AB89F-2CF0-49EB-9F5C-301D814A0A23}" destId="{747F95CD-4731-43F9-8122-B5130D940BC0}" srcOrd="1" destOrd="0" presId="urn:microsoft.com/office/officeart/2005/8/layout/venn1"/>
    <dgm:cxn modelId="{F4B81DBB-4E41-4C0E-8704-64255CBFB910}" type="presOf" srcId="{374AB89F-2CF0-49EB-9F5C-301D814A0A23}" destId="{A0345BBF-F3A9-4F0E-A657-63A01E59D74D}" srcOrd="0" destOrd="0" presId="urn:microsoft.com/office/officeart/2005/8/layout/venn1"/>
    <dgm:cxn modelId="{C473D9C5-0BED-4E09-AABC-D8EB5C9E1EA6}" type="presOf" srcId="{EB0783A9-73A0-40EE-89C7-3119BFC5EC58}" destId="{DDD5D738-7DE7-459A-AEE6-28360A285DF6}" srcOrd="0" destOrd="0" presId="urn:microsoft.com/office/officeart/2005/8/layout/venn1"/>
    <dgm:cxn modelId="{D03AFDF7-6BB5-483B-B467-D7D52BA7F76E}" type="presOf" srcId="{2D87CCBE-8B70-415F-AAED-E4CAD6A5791A}" destId="{40C27512-733A-46DA-B552-B9EDA3C33C34}" srcOrd="0" destOrd="0" presId="urn:microsoft.com/office/officeart/2005/8/layout/venn1"/>
    <dgm:cxn modelId="{6223BFF8-0B60-4030-9A39-E65F3B5DE149}" type="presOf" srcId="{EB0783A9-73A0-40EE-89C7-3119BFC5EC58}" destId="{E91D986E-F9D3-4DFA-98F6-B17CAAF2A8FC}" srcOrd="1" destOrd="0" presId="urn:microsoft.com/office/officeart/2005/8/layout/venn1"/>
    <dgm:cxn modelId="{0156DB88-9196-4414-80A7-7BE94A3F4DF5}" type="presParOf" srcId="{23CD33F1-1231-412B-955A-27E5052A83A6}" destId="{40C27512-733A-46DA-B552-B9EDA3C33C34}" srcOrd="0" destOrd="0" presId="urn:microsoft.com/office/officeart/2005/8/layout/venn1"/>
    <dgm:cxn modelId="{43D5F6F3-6491-4807-BF98-06644D142E24}" type="presParOf" srcId="{23CD33F1-1231-412B-955A-27E5052A83A6}" destId="{94A111B3-219F-4982-A306-C6532455450D}" srcOrd="1" destOrd="0" presId="urn:microsoft.com/office/officeart/2005/8/layout/venn1"/>
    <dgm:cxn modelId="{5D7B52FD-66F4-49A2-9EF5-413991CAA9B0}" type="presParOf" srcId="{23CD33F1-1231-412B-955A-27E5052A83A6}" destId="{DDD5D738-7DE7-459A-AEE6-28360A285DF6}" srcOrd="2" destOrd="0" presId="urn:microsoft.com/office/officeart/2005/8/layout/venn1"/>
    <dgm:cxn modelId="{47913233-74E5-49EB-AB3F-AF6354351F1D}" type="presParOf" srcId="{23CD33F1-1231-412B-955A-27E5052A83A6}" destId="{E91D986E-F9D3-4DFA-98F6-B17CAAF2A8FC}" srcOrd="3" destOrd="0" presId="urn:microsoft.com/office/officeart/2005/8/layout/venn1"/>
    <dgm:cxn modelId="{44B7212D-6906-4999-BD83-CEBA350C6422}" type="presParOf" srcId="{23CD33F1-1231-412B-955A-27E5052A83A6}" destId="{A0345BBF-F3A9-4F0E-A657-63A01E59D74D}" srcOrd="4" destOrd="0" presId="urn:microsoft.com/office/officeart/2005/8/layout/venn1"/>
    <dgm:cxn modelId="{6884D521-C94D-444F-9383-E9C0B38B0B43}" type="presParOf" srcId="{23CD33F1-1231-412B-955A-27E5052A83A6}" destId="{747F95CD-4731-43F9-8122-B5130D940BC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E29C82-2EE9-4D7F-AA03-7062F44F9667}" type="doc">
      <dgm:prSet loTypeId="urn:microsoft.com/office/officeart/2011/layout/HexagonRadial" loCatId="cycle" qsTypeId="urn:microsoft.com/office/officeart/2005/8/quickstyle/simple3" qsCatId="simple" csTypeId="urn:microsoft.com/office/officeart/2005/8/colors/accent1_2" csCatId="accent1" phldr="1"/>
      <dgm:spPr/>
      <dgm:t>
        <a:bodyPr/>
        <a:lstStyle/>
        <a:p>
          <a:endParaRPr lang="en-GB"/>
        </a:p>
      </dgm:t>
    </dgm:pt>
    <dgm:pt modelId="{40EE30B5-0E63-481A-9C96-097B32D0C93C}">
      <dgm:prSet phldrT="[Text]"/>
      <dgm:spPr/>
      <dgm:t>
        <a:bodyPr/>
        <a:lstStyle/>
        <a:p>
          <a:r>
            <a:rPr lang="en-GB" dirty="0"/>
            <a:t>Fair to Refer</a:t>
          </a:r>
        </a:p>
      </dgm:t>
    </dgm:pt>
    <dgm:pt modelId="{BB5B7582-8DB0-47B7-94D1-8AC38F77D588}" type="parTrans" cxnId="{D7B09C3D-31E3-4270-AFCD-85554871E261}">
      <dgm:prSet/>
      <dgm:spPr/>
      <dgm:t>
        <a:bodyPr/>
        <a:lstStyle/>
        <a:p>
          <a:endParaRPr lang="en-GB"/>
        </a:p>
      </dgm:t>
    </dgm:pt>
    <dgm:pt modelId="{AE7DAD69-7063-43E9-A036-62F0F83FD7A3}" type="sibTrans" cxnId="{D7B09C3D-31E3-4270-AFCD-85554871E261}">
      <dgm:prSet/>
      <dgm:spPr/>
      <dgm:t>
        <a:bodyPr/>
        <a:lstStyle/>
        <a:p>
          <a:endParaRPr lang="en-GB"/>
        </a:p>
      </dgm:t>
    </dgm:pt>
    <dgm:pt modelId="{4BFB3D1B-74B1-425B-9480-62E0CF8D5460}">
      <dgm:prSet phldrT="[Text]"/>
      <dgm:spPr/>
      <dgm:t>
        <a:bodyPr/>
        <a:lstStyle/>
        <a:p>
          <a:r>
            <a:rPr lang="en-GB" dirty="0"/>
            <a:t>Induction &amp; support</a:t>
          </a:r>
        </a:p>
      </dgm:t>
    </dgm:pt>
    <dgm:pt modelId="{079CB5E3-9847-43F9-B6B0-1F31662A6832}" type="parTrans" cxnId="{D938D50A-01C7-4BC7-8CE7-8FBFD9DC22D2}">
      <dgm:prSet/>
      <dgm:spPr/>
      <dgm:t>
        <a:bodyPr/>
        <a:lstStyle/>
        <a:p>
          <a:endParaRPr lang="en-GB"/>
        </a:p>
      </dgm:t>
    </dgm:pt>
    <dgm:pt modelId="{5813D5E4-5484-46E9-899B-C25B9389147F}" type="sibTrans" cxnId="{D938D50A-01C7-4BC7-8CE7-8FBFD9DC22D2}">
      <dgm:prSet/>
      <dgm:spPr/>
      <dgm:t>
        <a:bodyPr/>
        <a:lstStyle/>
        <a:p>
          <a:endParaRPr lang="en-GB"/>
        </a:p>
      </dgm:t>
    </dgm:pt>
    <dgm:pt modelId="{A79AA840-E728-4E93-B322-1683BF4A0034}">
      <dgm:prSet phldrT="[Text]"/>
      <dgm:spPr/>
      <dgm:t>
        <a:bodyPr/>
        <a:lstStyle/>
        <a:p>
          <a:r>
            <a:rPr lang="en-GB" dirty="0"/>
            <a:t>Professional isolation</a:t>
          </a:r>
        </a:p>
      </dgm:t>
    </dgm:pt>
    <dgm:pt modelId="{E8751C61-FF1B-49BE-A1A1-4F944BB13275}" type="parTrans" cxnId="{B5FCBC5E-945A-46CF-BEC2-BB41873A544F}">
      <dgm:prSet/>
      <dgm:spPr/>
      <dgm:t>
        <a:bodyPr/>
        <a:lstStyle/>
        <a:p>
          <a:endParaRPr lang="en-GB"/>
        </a:p>
      </dgm:t>
    </dgm:pt>
    <dgm:pt modelId="{C597BF78-5193-4D1F-ADC5-0A7FDA338BD9}" type="sibTrans" cxnId="{B5FCBC5E-945A-46CF-BEC2-BB41873A544F}">
      <dgm:prSet/>
      <dgm:spPr/>
      <dgm:t>
        <a:bodyPr/>
        <a:lstStyle/>
        <a:p>
          <a:endParaRPr lang="en-GB"/>
        </a:p>
      </dgm:t>
    </dgm:pt>
    <dgm:pt modelId="{18A9E3E0-D3E9-4DB0-AD03-63A426388A76}">
      <dgm:prSet phldrT="[Text]"/>
      <dgm:spPr/>
      <dgm:t>
        <a:bodyPr/>
        <a:lstStyle/>
        <a:p>
          <a:r>
            <a:rPr lang="en-GB" dirty="0"/>
            <a:t>Inaccessible leadership</a:t>
          </a:r>
        </a:p>
      </dgm:t>
    </dgm:pt>
    <dgm:pt modelId="{D17AD6FF-0BC9-42BC-9500-F5622ABC0A82}" type="parTrans" cxnId="{BFEA62A2-EC4D-45EE-98D6-06F8A78389FB}">
      <dgm:prSet/>
      <dgm:spPr/>
      <dgm:t>
        <a:bodyPr/>
        <a:lstStyle/>
        <a:p>
          <a:endParaRPr lang="en-GB"/>
        </a:p>
      </dgm:t>
    </dgm:pt>
    <dgm:pt modelId="{CEA2F0CD-F7A2-448B-BA01-3F29D238BBDA}" type="sibTrans" cxnId="{BFEA62A2-EC4D-45EE-98D6-06F8A78389FB}">
      <dgm:prSet/>
      <dgm:spPr/>
      <dgm:t>
        <a:bodyPr/>
        <a:lstStyle/>
        <a:p>
          <a:endParaRPr lang="en-GB"/>
        </a:p>
      </dgm:t>
    </dgm:pt>
    <dgm:pt modelId="{34E1C0F6-DB27-4B0B-B766-EAF5DC098CDD}">
      <dgm:prSet phldrT="[Text]"/>
      <dgm:spPr/>
      <dgm:t>
        <a:bodyPr/>
        <a:lstStyle/>
        <a:p>
          <a:r>
            <a:rPr lang="en-GB" dirty="0"/>
            <a:t>Lack of effective feedback</a:t>
          </a:r>
        </a:p>
      </dgm:t>
    </dgm:pt>
    <dgm:pt modelId="{D4191A8E-3D73-4A58-B975-50AAC21CE67C}" type="parTrans" cxnId="{95FC86A7-D45A-4D37-9201-0B25AFCAB693}">
      <dgm:prSet/>
      <dgm:spPr/>
      <dgm:t>
        <a:bodyPr/>
        <a:lstStyle/>
        <a:p>
          <a:endParaRPr lang="en-GB"/>
        </a:p>
      </dgm:t>
    </dgm:pt>
    <dgm:pt modelId="{678BD5A3-CEA8-4222-9AB6-CD1552B33625}" type="sibTrans" cxnId="{95FC86A7-D45A-4D37-9201-0B25AFCAB693}">
      <dgm:prSet/>
      <dgm:spPr/>
      <dgm:t>
        <a:bodyPr/>
        <a:lstStyle/>
        <a:p>
          <a:endParaRPr lang="en-GB"/>
        </a:p>
      </dgm:t>
    </dgm:pt>
    <dgm:pt modelId="{29469BE4-55E2-440A-81E9-0B83ABF29265}">
      <dgm:prSet phldrT="[Text]"/>
      <dgm:spPr/>
      <dgm:t>
        <a:bodyPr/>
        <a:lstStyle/>
        <a:p>
          <a:r>
            <a:rPr lang="en-GB" dirty="0"/>
            <a:t>Insider / outsider dynamics</a:t>
          </a:r>
        </a:p>
      </dgm:t>
    </dgm:pt>
    <dgm:pt modelId="{4B7B3734-2C54-495A-A3E2-36D235A85C4E}" type="parTrans" cxnId="{B755E3C5-AB4F-4B92-B64A-B92D947F5F2C}">
      <dgm:prSet/>
      <dgm:spPr/>
      <dgm:t>
        <a:bodyPr/>
        <a:lstStyle/>
        <a:p>
          <a:endParaRPr lang="en-GB"/>
        </a:p>
      </dgm:t>
    </dgm:pt>
    <dgm:pt modelId="{19AE1A78-A959-4A65-82B6-E39765759A50}" type="sibTrans" cxnId="{B755E3C5-AB4F-4B92-B64A-B92D947F5F2C}">
      <dgm:prSet/>
      <dgm:spPr/>
      <dgm:t>
        <a:bodyPr/>
        <a:lstStyle/>
        <a:p>
          <a:endParaRPr lang="en-GB"/>
        </a:p>
      </dgm:t>
    </dgm:pt>
    <dgm:pt modelId="{68938404-3EA4-475F-8289-6763CC18C12A}">
      <dgm:prSet phldrT="[Text]"/>
      <dgm:spPr/>
      <dgm:t>
        <a:bodyPr/>
        <a:lstStyle/>
        <a:p>
          <a:r>
            <a:rPr lang="en-GB" dirty="0"/>
            <a:t>Focus on blame not learning</a:t>
          </a:r>
        </a:p>
      </dgm:t>
    </dgm:pt>
    <dgm:pt modelId="{377F2982-BA5E-4671-B914-ABEFBE93174D}" type="parTrans" cxnId="{6EA348F6-813C-4E7D-89B9-0304B11E218E}">
      <dgm:prSet/>
      <dgm:spPr/>
      <dgm:t>
        <a:bodyPr/>
        <a:lstStyle/>
        <a:p>
          <a:endParaRPr lang="en-GB"/>
        </a:p>
      </dgm:t>
    </dgm:pt>
    <dgm:pt modelId="{4FD1F7E6-0108-4600-B5F7-5650C9C7C19F}" type="sibTrans" cxnId="{6EA348F6-813C-4E7D-89B9-0304B11E218E}">
      <dgm:prSet/>
      <dgm:spPr/>
      <dgm:t>
        <a:bodyPr/>
        <a:lstStyle/>
        <a:p>
          <a:endParaRPr lang="en-GB"/>
        </a:p>
      </dgm:t>
    </dgm:pt>
    <dgm:pt modelId="{7FE2C0C3-F627-496C-A449-218F1CA6F3D4}" type="pres">
      <dgm:prSet presAssocID="{AAE29C82-2EE9-4D7F-AA03-7062F44F9667}" presName="Name0" presStyleCnt="0">
        <dgm:presLayoutVars>
          <dgm:chMax val="1"/>
          <dgm:chPref val="1"/>
          <dgm:dir/>
          <dgm:animOne val="branch"/>
          <dgm:animLvl val="lvl"/>
        </dgm:presLayoutVars>
      </dgm:prSet>
      <dgm:spPr/>
    </dgm:pt>
    <dgm:pt modelId="{4854157B-EF94-4F82-92F7-25C1BD6858E1}" type="pres">
      <dgm:prSet presAssocID="{40EE30B5-0E63-481A-9C96-097B32D0C93C}" presName="Parent" presStyleLbl="node0" presStyleIdx="0" presStyleCnt="1" custLinFactNeighborX="116">
        <dgm:presLayoutVars>
          <dgm:chMax val="6"/>
          <dgm:chPref val="6"/>
        </dgm:presLayoutVars>
      </dgm:prSet>
      <dgm:spPr/>
    </dgm:pt>
    <dgm:pt modelId="{F070623B-98DB-451D-90C0-5FC8892F3B8F}" type="pres">
      <dgm:prSet presAssocID="{4BFB3D1B-74B1-425B-9480-62E0CF8D5460}" presName="Accent1" presStyleCnt="0"/>
      <dgm:spPr/>
    </dgm:pt>
    <dgm:pt modelId="{EBA2D409-AECF-4078-81A6-2633F2123FBB}" type="pres">
      <dgm:prSet presAssocID="{4BFB3D1B-74B1-425B-9480-62E0CF8D5460}" presName="Accent" presStyleLbl="bgShp" presStyleIdx="0" presStyleCnt="6"/>
      <dgm:spPr/>
    </dgm:pt>
    <dgm:pt modelId="{C9F0F953-416E-4CB7-90B8-98A767B6F1F7}" type="pres">
      <dgm:prSet presAssocID="{4BFB3D1B-74B1-425B-9480-62E0CF8D5460}" presName="Child1" presStyleLbl="node1" presStyleIdx="0" presStyleCnt="6">
        <dgm:presLayoutVars>
          <dgm:chMax val="0"/>
          <dgm:chPref val="0"/>
          <dgm:bulletEnabled val="1"/>
        </dgm:presLayoutVars>
      </dgm:prSet>
      <dgm:spPr/>
    </dgm:pt>
    <dgm:pt modelId="{36A683F7-C594-442C-B8C2-4F2CD7C21FC5}" type="pres">
      <dgm:prSet presAssocID="{A79AA840-E728-4E93-B322-1683BF4A0034}" presName="Accent2" presStyleCnt="0"/>
      <dgm:spPr/>
    </dgm:pt>
    <dgm:pt modelId="{45D72A75-372B-4B57-86D2-22D338A64F3D}" type="pres">
      <dgm:prSet presAssocID="{A79AA840-E728-4E93-B322-1683BF4A0034}" presName="Accent" presStyleLbl="bgShp" presStyleIdx="1" presStyleCnt="6"/>
      <dgm:spPr/>
    </dgm:pt>
    <dgm:pt modelId="{9E3DC91F-9B9D-41DD-B925-9A6842A73693}" type="pres">
      <dgm:prSet presAssocID="{A79AA840-E728-4E93-B322-1683BF4A0034}" presName="Child2" presStyleLbl="node1" presStyleIdx="1" presStyleCnt="6">
        <dgm:presLayoutVars>
          <dgm:chMax val="0"/>
          <dgm:chPref val="0"/>
          <dgm:bulletEnabled val="1"/>
        </dgm:presLayoutVars>
      </dgm:prSet>
      <dgm:spPr/>
    </dgm:pt>
    <dgm:pt modelId="{82CA1D4F-1C46-4EFA-BB9E-47B38170D456}" type="pres">
      <dgm:prSet presAssocID="{18A9E3E0-D3E9-4DB0-AD03-63A426388A76}" presName="Accent3" presStyleCnt="0"/>
      <dgm:spPr/>
    </dgm:pt>
    <dgm:pt modelId="{D88B2915-B71C-413E-A7C4-920BAA1067C3}" type="pres">
      <dgm:prSet presAssocID="{18A9E3E0-D3E9-4DB0-AD03-63A426388A76}" presName="Accent" presStyleLbl="bgShp" presStyleIdx="2" presStyleCnt="6"/>
      <dgm:spPr/>
    </dgm:pt>
    <dgm:pt modelId="{CBECBFFA-90D0-493A-B7B1-2FC30721A9CD}" type="pres">
      <dgm:prSet presAssocID="{18A9E3E0-D3E9-4DB0-AD03-63A426388A76}" presName="Child3" presStyleLbl="node1" presStyleIdx="2" presStyleCnt="6">
        <dgm:presLayoutVars>
          <dgm:chMax val="0"/>
          <dgm:chPref val="0"/>
          <dgm:bulletEnabled val="1"/>
        </dgm:presLayoutVars>
      </dgm:prSet>
      <dgm:spPr/>
    </dgm:pt>
    <dgm:pt modelId="{132EC57F-5A70-4B93-BFF6-80FA8F1EA9E4}" type="pres">
      <dgm:prSet presAssocID="{34E1C0F6-DB27-4B0B-B766-EAF5DC098CDD}" presName="Accent4" presStyleCnt="0"/>
      <dgm:spPr/>
    </dgm:pt>
    <dgm:pt modelId="{88DC85FB-1101-4F40-8AAA-DC10C4773F28}" type="pres">
      <dgm:prSet presAssocID="{34E1C0F6-DB27-4B0B-B766-EAF5DC098CDD}" presName="Accent" presStyleLbl="bgShp" presStyleIdx="3" presStyleCnt="6"/>
      <dgm:spPr/>
    </dgm:pt>
    <dgm:pt modelId="{BDBFEDC6-6273-449F-9AC4-EE67C5912341}" type="pres">
      <dgm:prSet presAssocID="{34E1C0F6-DB27-4B0B-B766-EAF5DC098CDD}" presName="Child4" presStyleLbl="node1" presStyleIdx="3" presStyleCnt="6">
        <dgm:presLayoutVars>
          <dgm:chMax val="0"/>
          <dgm:chPref val="0"/>
          <dgm:bulletEnabled val="1"/>
        </dgm:presLayoutVars>
      </dgm:prSet>
      <dgm:spPr/>
    </dgm:pt>
    <dgm:pt modelId="{0702FDAE-449F-42E4-84DE-A35060518CE7}" type="pres">
      <dgm:prSet presAssocID="{29469BE4-55E2-440A-81E9-0B83ABF29265}" presName="Accent5" presStyleCnt="0"/>
      <dgm:spPr/>
    </dgm:pt>
    <dgm:pt modelId="{155B15DA-EA47-4A39-AD01-C3E39F3E91E2}" type="pres">
      <dgm:prSet presAssocID="{29469BE4-55E2-440A-81E9-0B83ABF29265}" presName="Accent" presStyleLbl="bgShp" presStyleIdx="4" presStyleCnt="6"/>
      <dgm:spPr/>
    </dgm:pt>
    <dgm:pt modelId="{9FC95096-CE57-434E-B069-C268FD452276}" type="pres">
      <dgm:prSet presAssocID="{29469BE4-55E2-440A-81E9-0B83ABF29265}" presName="Child5" presStyleLbl="node1" presStyleIdx="4" presStyleCnt="6">
        <dgm:presLayoutVars>
          <dgm:chMax val="0"/>
          <dgm:chPref val="0"/>
          <dgm:bulletEnabled val="1"/>
        </dgm:presLayoutVars>
      </dgm:prSet>
      <dgm:spPr/>
    </dgm:pt>
    <dgm:pt modelId="{F8E4BE1D-8D6E-4624-B54C-532F3C42C0C3}" type="pres">
      <dgm:prSet presAssocID="{68938404-3EA4-475F-8289-6763CC18C12A}" presName="Accent6" presStyleCnt="0"/>
      <dgm:spPr/>
    </dgm:pt>
    <dgm:pt modelId="{388CACE6-BDF8-425B-884F-F4A0542BB2D0}" type="pres">
      <dgm:prSet presAssocID="{68938404-3EA4-475F-8289-6763CC18C12A}" presName="Accent" presStyleLbl="bgShp" presStyleIdx="5" presStyleCnt="6"/>
      <dgm:spPr/>
    </dgm:pt>
    <dgm:pt modelId="{AD3C6A73-9C67-49EC-9C6A-3BC321046525}" type="pres">
      <dgm:prSet presAssocID="{68938404-3EA4-475F-8289-6763CC18C12A}" presName="Child6" presStyleLbl="node1" presStyleIdx="5" presStyleCnt="6">
        <dgm:presLayoutVars>
          <dgm:chMax val="0"/>
          <dgm:chPref val="0"/>
          <dgm:bulletEnabled val="1"/>
        </dgm:presLayoutVars>
      </dgm:prSet>
      <dgm:spPr/>
    </dgm:pt>
  </dgm:ptLst>
  <dgm:cxnLst>
    <dgm:cxn modelId="{D938D50A-01C7-4BC7-8CE7-8FBFD9DC22D2}" srcId="{40EE30B5-0E63-481A-9C96-097B32D0C93C}" destId="{4BFB3D1B-74B1-425B-9480-62E0CF8D5460}" srcOrd="0" destOrd="0" parTransId="{079CB5E3-9847-43F9-B6B0-1F31662A6832}" sibTransId="{5813D5E4-5484-46E9-899B-C25B9389147F}"/>
    <dgm:cxn modelId="{05F11625-7667-4DCB-8FA4-58A7AA26EFE5}" type="presOf" srcId="{34E1C0F6-DB27-4B0B-B766-EAF5DC098CDD}" destId="{BDBFEDC6-6273-449F-9AC4-EE67C5912341}" srcOrd="0" destOrd="0" presId="urn:microsoft.com/office/officeart/2011/layout/HexagonRadial"/>
    <dgm:cxn modelId="{21B5DC29-8EAB-4AF8-866F-048271DA6857}" type="presOf" srcId="{A79AA840-E728-4E93-B322-1683BF4A0034}" destId="{9E3DC91F-9B9D-41DD-B925-9A6842A73693}" srcOrd="0" destOrd="0" presId="urn:microsoft.com/office/officeart/2011/layout/HexagonRadial"/>
    <dgm:cxn modelId="{FA4EB52D-7F19-401A-AA4E-13365E3DB36A}" type="presOf" srcId="{AAE29C82-2EE9-4D7F-AA03-7062F44F9667}" destId="{7FE2C0C3-F627-496C-A449-218F1CA6F3D4}" srcOrd="0" destOrd="0" presId="urn:microsoft.com/office/officeart/2011/layout/HexagonRadial"/>
    <dgm:cxn modelId="{D7B09C3D-31E3-4270-AFCD-85554871E261}" srcId="{AAE29C82-2EE9-4D7F-AA03-7062F44F9667}" destId="{40EE30B5-0E63-481A-9C96-097B32D0C93C}" srcOrd="0" destOrd="0" parTransId="{BB5B7582-8DB0-47B7-94D1-8AC38F77D588}" sibTransId="{AE7DAD69-7063-43E9-A036-62F0F83FD7A3}"/>
    <dgm:cxn modelId="{B5FCBC5E-945A-46CF-BEC2-BB41873A544F}" srcId="{40EE30B5-0E63-481A-9C96-097B32D0C93C}" destId="{A79AA840-E728-4E93-B322-1683BF4A0034}" srcOrd="1" destOrd="0" parTransId="{E8751C61-FF1B-49BE-A1A1-4F944BB13275}" sibTransId="{C597BF78-5193-4D1F-ADC5-0A7FDA338BD9}"/>
    <dgm:cxn modelId="{748FC090-DF34-4C99-86C0-05FEC80127F4}" type="presOf" srcId="{18A9E3E0-D3E9-4DB0-AD03-63A426388A76}" destId="{CBECBFFA-90D0-493A-B7B1-2FC30721A9CD}" srcOrd="0" destOrd="0" presId="urn:microsoft.com/office/officeart/2011/layout/HexagonRadial"/>
    <dgm:cxn modelId="{BFEA62A2-EC4D-45EE-98D6-06F8A78389FB}" srcId="{40EE30B5-0E63-481A-9C96-097B32D0C93C}" destId="{18A9E3E0-D3E9-4DB0-AD03-63A426388A76}" srcOrd="2" destOrd="0" parTransId="{D17AD6FF-0BC9-42BC-9500-F5622ABC0A82}" sibTransId="{CEA2F0CD-F7A2-448B-BA01-3F29D238BBDA}"/>
    <dgm:cxn modelId="{A657AEA6-6E5B-487E-BD30-24F84E7F6A1A}" type="presOf" srcId="{40EE30B5-0E63-481A-9C96-097B32D0C93C}" destId="{4854157B-EF94-4F82-92F7-25C1BD6858E1}" srcOrd="0" destOrd="0" presId="urn:microsoft.com/office/officeart/2011/layout/HexagonRadial"/>
    <dgm:cxn modelId="{95FC86A7-D45A-4D37-9201-0B25AFCAB693}" srcId="{40EE30B5-0E63-481A-9C96-097B32D0C93C}" destId="{34E1C0F6-DB27-4B0B-B766-EAF5DC098CDD}" srcOrd="3" destOrd="0" parTransId="{D4191A8E-3D73-4A58-B975-50AAC21CE67C}" sibTransId="{678BD5A3-CEA8-4222-9AB6-CD1552B33625}"/>
    <dgm:cxn modelId="{3FB87BB0-1A2F-4C86-8BEC-ECEA023ECC83}" type="presOf" srcId="{68938404-3EA4-475F-8289-6763CC18C12A}" destId="{AD3C6A73-9C67-49EC-9C6A-3BC321046525}" srcOrd="0" destOrd="0" presId="urn:microsoft.com/office/officeart/2011/layout/HexagonRadial"/>
    <dgm:cxn modelId="{B755E3C5-AB4F-4B92-B64A-B92D947F5F2C}" srcId="{40EE30B5-0E63-481A-9C96-097B32D0C93C}" destId="{29469BE4-55E2-440A-81E9-0B83ABF29265}" srcOrd="4" destOrd="0" parTransId="{4B7B3734-2C54-495A-A3E2-36D235A85C4E}" sibTransId="{19AE1A78-A959-4A65-82B6-E39765759A50}"/>
    <dgm:cxn modelId="{9E4480C8-09D4-43FB-A2F8-5D4A23D72D2B}" type="presOf" srcId="{4BFB3D1B-74B1-425B-9480-62E0CF8D5460}" destId="{C9F0F953-416E-4CB7-90B8-98A767B6F1F7}" srcOrd="0" destOrd="0" presId="urn:microsoft.com/office/officeart/2011/layout/HexagonRadial"/>
    <dgm:cxn modelId="{7FEAA7DA-BD43-440A-8ED8-37666FCE3383}" type="presOf" srcId="{29469BE4-55E2-440A-81E9-0B83ABF29265}" destId="{9FC95096-CE57-434E-B069-C268FD452276}" srcOrd="0" destOrd="0" presId="urn:microsoft.com/office/officeart/2011/layout/HexagonRadial"/>
    <dgm:cxn modelId="{6EA348F6-813C-4E7D-89B9-0304B11E218E}" srcId="{40EE30B5-0E63-481A-9C96-097B32D0C93C}" destId="{68938404-3EA4-475F-8289-6763CC18C12A}" srcOrd="5" destOrd="0" parTransId="{377F2982-BA5E-4671-B914-ABEFBE93174D}" sibTransId="{4FD1F7E6-0108-4600-B5F7-5650C9C7C19F}"/>
    <dgm:cxn modelId="{042D483F-131D-4E80-99CC-54B3F654D568}" type="presParOf" srcId="{7FE2C0C3-F627-496C-A449-218F1CA6F3D4}" destId="{4854157B-EF94-4F82-92F7-25C1BD6858E1}" srcOrd="0" destOrd="0" presId="urn:microsoft.com/office/officeart/2011/layout/HexagonRadial"/>
    <dgm:cxn modelId="{BBC7DA53-98B4-4602-AFDA-6170D92E7BA4}" type="presParOf" srcId="{7FE2C0C3-F627-496C-A449-218F1CA6F3D4}" destId="{F070623B-98DB-451D-90C0-5FC8892F3B8F}" srcOrd="1" destOrd="0" presId="urn:microsoft.com/office/officeart/2011/layout/HexagonRadial"/>
    <dgm:cxn modelId="{BEFB1978-BB53-41A1-A1A7-4AEFF0080E9D}" type="presParOf" srcId="{F070623B-98DB-451D-90C0-5FC8892F3B8F}" destId="{EBA2D409-AECF-4078-81A6-2633F2123FBB}" srcOrd="0" destOrd="0" presId="urn:microsoft.com/office/officeart/2011/layout/HexagonRadial"/>
    <dgm:cxn modelId="{B8AED5F4-6A69-4297-8EF3-F18D9B852DCE}" type="presParOf" srcId="{7FE2C0C3-F627-496C-A449-218F1CA6F3D4}" destId="{C9F0F953-416E-4CB7-90B8-98A767B6F1F7}" srcOrd="2" destOrd="0" presId="urn:microsoft.com/office/officeart/2011/layout/HexagonRadial"/>
    <dgm:cxn modelId="{3151A082-74FD-410F-B9E0-148DDE6F09D2}" type="presParOf" srcId="{7FE2C0C3-F627-496C-A449-218F1CA6F3D4}" destId="{36A683F7-C594-442C-B8C2-4F2CD7C21FC5}" srcOrd="3" destOrd="0" presId="urn:microsoft.com/office/officeart/2011/layout/HexagonRadial"/>
    <dgm:cxn modelId="{167A08CF-AD75-4343-81D3-90C5A1CCE384}" type="presParOf" srcId="{36A683F7-C594-442C-B8C2-4F2CD7C21FC5}" destId="{45D72A75-372B-4B57-86D2-22D338A64F3D}" srcOrd="0" destOrd="0" presId="urn:microsoft.com/office/officeart/2011/layout/HexagonRadial"/>
    <dgm:cxn modelId="{D81F57E5-06EE-49F3-95E2-16B8BB8D0E51}" type="presParOf" srcId="{7FE2C0C3-F627-496C-A449-218F1CA6F3D4}" destId="{9E3DC91F-9B9D-41DD-B925-9A6842A73693}" srcOrd="4" destOrd="0" presId="urn:microsoft.com/office/officeart/2011/layout/HexagonRadial"/>
    <dgm:cxn modelId="{B98F8D5F-D977-4318-B438-2C24798855A5}" type="presParOf" srcId="{7FE2C0C3-F627-496C-A449-218F1CA6F3D4}" destId="{82CA1D4F-1C46-4EFA-BB9E-47B38170D456}" srcOrd="5" destOrd="0" presId="urn:microsoft.com/office/officeart/2011/layout/HexagonRadial"/>
    <dgm:cxn modelId="{06250067-E790-4CA4-B796-24078D7B3E85}" type="presParOf" srcId="{82CA1D4F-1C46-4EFA-BB9E-47B38170D456}" destId="{D88B2915-B71C-413E-A7C4-920BAA1067C3}" srcOrd="0" destOrd="0" presId="urn:microsoft.com/office/officeart/2011/layout/HexagonRadial"/>
    <dgm:cxn modelId="{506B02B1-70A5-452F-8576-0F9DC4082ECC}" type="presParOf" srcId="{7FE2C0C3-F627-496C-A449-218F1CA6F3D4}" destId="{CBECBFFA-90D0-493A-B7B1-2FC30721A9CD}" srcOrd="6" destOrd="0" presId="urn:microsoft.com/office/officeart/2011/layout/HexagonRadial"/>
    <dgm:cxn modelId="{1836C41D-C60F-4B83-AE79-EA45F6CDB2CF}" type="presParOf" srcId="{7FE2C0C3-F627-496C-A449-218F1CA6F3D4}" destId="{132EC57F-5A70-4B93-BFF6-80FA8F1EA9E4}" srcOrd="7" destOrd="0" presId="urn:microsoft.com/office/officeart/2011/layout/HexagonRadial"/>
    <dgm:cxn modelId="{554F1DA0-1277-41FE-BE0D-B822C07CFB83}" type="presParOf" srcId="{132EC57F-5A70-4B93-BFF6-80FA8F1EA9E4}" destId="{88DC85FB-1101-4F40-8AAA-DC10C4773F28}" srcOrd="0" destOrd="0" presId="urn:microsoft.com/office/officeart/2011/layout/HexagonRadial"/>
    <dgm:cxn modelId="{4D4245E0-89F4-478A-9FD4-8EF323B99E04}" type="presParOf" srcId="{7FE2C0C3-F627-496C-A449-218F1CA6F3D4}" destId="{BDBFEDC6-6273-449F-9AC4-EE67C5912341}" srcOrd="8" destOrd="0" presId="urn:microsoft.com/office/officeart/2011/layout/HexagonRadial"/>
    <dgm:cxn modelId="{0A8FE01B-9DE8-4C7D-821B-87411D7CA77D}" type="presParOf" srcId="{7FE2C0C3-F627-496C-A449-218F1CA6F3D4}" destId="{0702FDAE-449F-42E4-84DE-A35060518CE7}" srcOrd="9" destOrd="0" presId="urn:microsoft.com/office/officeart/2011/layout/HexagonRadial"/>
    <dgm:cxn modelId="{6C885D22-0717-490C-AD55-EC7F73778BF1}" type="presParOf" srcId="{0702FDAE-449F-42E4-84DE-A35060518CE7}" destId="{155B15DA-EA47-4A39-AD01-C3E39F3E91E2}" srcOrd="0" destOrd="0" presId="urn:microsoft.com/office/officeart/2011/layout/HexagonRadial"/>
    <dgm:cxn modelId="{E6E166DF-AE38-4C7F-8627-3FB95BD405ED}" type="presParOf" srcId="{7FE2C0C3-F627-496C-A449-218F1CA6F3D4}" destId="{9FC95096-CE57-434E-B069-C268FD452276}" srcOrd="10" destOrd="0" presId="urn:microsoft.com/office/officeart/2011/layout/HexagonRadial"/>
    <dgm:cxn modelId="{2224D34B-2A01-4D77-B5C3-EC5091D1FEB4}" type="presParOf" srcId="{7FE2C0C3-F627-496C-A449-218F1CA6F3D4}" destId="{F8E4BE1D-8D6E-4624-B54C-532F3C42C0C3}" srcOrd="11" destOrd="0" presId="urn:microsoft.com/office/officeart/2011/layout/HexagonRadial"/>
    <dgm:cxn modelId="{4565E780-EC8E-4D04-8B4B-E6B40C278D7A}" type="presParOf" srcId="{F8E4BE1D-8D6E-4624-B54C-532F3C42C0C3}" destId="{388CACE6-BDF8-425B-884F-F4A0542BB2D0}" srcOrd="0" destOrd="0" presId="urn:microsoft.com/office/officeart/2011/layout/HexagonRadial"/>
    <dgm:cxn modelId="{D60CA280-913B-4CAF-98D3-652F4D37F431}" type="presParOf" srcId="{7FE2C0C3-F627-496C-A449-218F1CA6F3D4}" destId="{AD3C6A73-9C67-49EC-9C6A-3BC32104652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739EA-7BBA-435A-B063-6C5D80B52622}">
      <dsp:nvSpPr>
        <dsp:cNvPr id="0" name=""/>
        <dsp:cNvSpPr/>
      </dsp:nvSpPr>
      <dsp:spPr>
        <a:xfrm rot="10800000">
          <a:off x="0" y="0"/>
          <a:ext cx="6168325"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Complaints and referrals</a:t>
          </a:r>
        </a:p>
      </dsp:txBody>
      <dsp:txXfrm rot="-10800000">
        <a:off x="1079457" y="0"/>
        <a:ext cx="4009411" cy="1011323"/>
      </dsp:txXfrm>
    </dsp:sp>
    <dsp:sp modelId="{EAC2636E-CE8E-49F6-B83B-062863A8B79E}">
      <dsp:nvSpPr>
        <dsp:cNvPr id="0" name=""/>
        <dsp:cNvSpPr/>
      </dsp:nvSpPr>
      <dsp:spPr>
        <a:xfrm rot="10800000">
          <a:off x="616832" y="1011323"/>
          <a:ext cx="4934660"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Investigations</a:t>
          </a:r>
        </a:p>
      </dsp:txBody>
      <dsp:txXfrm rot="-10800000">
        <a:off x="1480398" y="1011323"/>
        <a:ext cx="3207529" cy="1011323"/>
      </dsp:txXfrm>
    </dsp:sp>
    <dsp:sp modelId="{06E5CEA5-D4BE-414D-887E-394F7878AC08}">
      <dsp:nvSpPr>
        <dsp:cNvPr id="0" name=""/>
        <dsp:cNvSpPr/>
      </dsp:nvSpPr>
      <dsp:spPr>
        <a:xfrm rot="10800000">
          <a:off x="1233665" y="2022647"/>
          <a:ext cx="3700995"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Referred to MPTS</a:t>
          </a:r>
        </a:p>
      </dsp:txBody>
      <dsp:txXfrm rot="-10800000">
        <a:off x="1881339" y="2022647"/>
        <a:ext cx="2405647" cy="1011323"/>
      </dsp:txXfrm>
    </dsp:sp>
    <dsp:sp modelId="{4D2F74CB-8D0D-408E-9204-E76F47C6DA05}">
      <dsp:nvSpPr>
        <dsp:cNvPr id="0" name=""/>
        <dsp:cNvSpPr/>
      </dsp:nvSpPr>
      <dsp:spPr>
        <a:xfrm rot="10800000">
          <a:off x="1850497" y="3033970"/>
          <a:ext cx="2467330"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Suspensions</a:t>
          </a:r>
        </a:p>
      </dsp:txBody>
      <dsp:txXfrm rot="-10800000">
        <a:off x="2282280" y="3033970"/>
        <a:ext cx="1603764" cy="1011323"/>
      </dsp:txXfrm>
    </dsp:sp>
    <dsp:sp modelId="{CA506ADA-40B6-44FC-93B3-95E45D5810E1}">
      <dsp:nvSpPr>
        <dsp:cNvPr id="0" name=""/>
        <dsp:cNvSpPr/>
      </dsp:nvSpPr>
      <dsp:spPr>
        <a:xfrm rot="10800000">
          <a:off x="2467330" y="4045294"/>
          <a:ext cx="1233665"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Erasures</a:t>
          </a:r>
        </a:p>
      </dsp:txBody>
      <dsp:txXfrm rot="-10800000">
        <a:off x="2467330" y="4045294"/>
        <a:ext cx="1233665" cy="1011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739EA-7BBA-435A-B063-6C5D80B52622}">
      <dsp:nvSpPr>
        <dsp:cNvPr id="0" name=""/>
        <dsp:cNvSpPr/>
      </dsp:nvSpPr>
      <dsp:spPr>
        <a:xfrm rot="10800000">
          <a:off x="0" y="0"/>
          <a:ext cx="6168325"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9,074 complaints</a:t>
          </a:r>
        </a:p>
      </dsp:txBody>
      <dsp:txXfrm rot="-10800000">
        <a:off x="1079457" y="0"/>
        <a:ext cx="4009411" cy="1011323"/>
      </dsp:txXfrm>
    </dsp:sp>
    <dsp:sp modelId="{EAC2636E-CE8E-49F6-B83B-062863A8B79E}">
      <dsp:nvSpPr>
        <dsp:cNvPr id="0" name=""/>
        <dsp:cNvSpPr/>
      </dsp:nvSpPr>
      <dsp:spPr>
        <a:xfrm rot="10800000">
          <a:off x="616832" y="1011323"/>
          <a:ext cx="4934660"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925 investigations</a:t>
          </a:r>
        </a:p>
      </dsp:txBody>
      <dsp:txXfrm rot="-10800000">
        <a:off x="1480398" y="1011323"/>
        <a:ext cx="3207529" cy="1011323"/>
      </dsp:txXfrm>
    </dsp:sp>
    <dsp:sp modelId="{06E5CEA5-D4BE-414D-887E-394F7878AC08}">
      <dsp:nvSpPr>
        <dsp:cNvPr id="0" name=""/>
        <dsp:cNvSpPr/>
      </dsp:nvSpPr>
      <dsp:spPr>
        <a:xfrm rot="10800000">
          <a:off x="1233665" y="2022647"/>
          <a:ext cx="3700995"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269 to MPTS</a:t>
          </a:r>
        </a:p>
      </dsp:txBody>
      <dsp:txXfrm rot="-10800000">
        <a:off x="1881339" y="2022647"/>
        <a:ext cx="2405647" cy="1011323"/>
      </dsp:txXfrm>
    </dsp:sp>
    <dsp:sp modelId="{4D2F74CB-8D0D-408E-9204-E76F47C6DA05}">
      <dsp:nvSpPr>
        <dsp:cNvPr id="0" name=""/>
        <dsp:cNvSpPr/>
      </dsp:nvSpPr>
      <dsp:spPr>
        <a:xfrm rot="10800000">
          <a:off x="1850497" y="3033970"/>
          <a:ext cx="2467330"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91 suspensions</a:t>
          </a:r>
        </a:p>
      </dsp:txBody>
      <dsp:txXfrm rot="-10800000">
        <a:off x="2282280" y="3033970"/>
        <a:ext cx="1603764" cy="1011323"/>
      </dsp:txXfrm>
    </dsp:sp>
    <dsp:sp modelId="{CA506ADA-40B6-44FC-93B3-95E45D5810E1}">
      <dsp:nvSpPr>
        <dsp:cNvPr id="0" name=""/>
        <dsp:cNvSpPr/>
      </dsp:nvSpPr>
      <dsp:spPr>
        <a:xfrm rot="10800000">
          <a:off x="2467330" y="4045294"/>
          <a:ext cx="1233665" cy="1011323"/>
        </a:xfrm>
        <a:prstGeom prst="trapezoid">
          <a:avLst>
            <a:gd name="adj" fmla="val 609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58 erasures</a:t>
          </a:r>
        </a:p>
      </dsp:txBody>
      <dsp:txXfrm rot="-10800000">
        <a:off x="2467330" y="4045294"/>
        <a:ext cx="1233665" cy="1011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A15A-963F-483C-98A2-4E45C36A659F}">
      <dsp:nvSpPr>
        <dsp:cNvPr id="0" name=""/>
        <dsp:cNvSpPr/>
      </dsp:nvSpPr>
      <dsp:spPr>
        <a:xfrm>
          <a:off x="-5125972" y="-785230"/>
          <a:ext cx="6104361" cy="6104361"/>
        </a:xfrm>
        <a:prstGeom prst="blockArc">
          <a:avLst>
            <a:gd name="adj1" fmla="val 18900000"/>
            <a:gd name="adj2" fmla="val 2700000"/>
            <a:gd name="adj3" fmla="val 354"/>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BA9BB-8F3C-40F9-8319-273BB7D5358E}">
      <dsp:nvSpPr>
        <dsp:cNvPr id="0" name=""/>
        <dsp:cNvSpPr/>
      </dsp:nvSpPr>
      <dsp:spPr>
        <a:xfrm>
          <a:off x="512290" y="348566"/>
          <a:ext cx="4321645" cy="697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3637" tIns="53340" rIns="53340" bIns="53340" numCol="1" spcCol="1270" anchor="ctr" anchorCtr="0">
          <a:noAutofit/>
        </a:bodyPr>
        <a:lstStyle/>
        <a:p>
          <a:pPr marL="0" lvl="0" indent="0" algn="l" defTabSz="933450" rtl="0">
            <a:lnSpc>
              <a:spcPct val="90000"/>
            </a:lnSpc>
            <a:spcBef>
              <a:spcPct val="0"/>
            </a:spcBef>
            <a:spcAft>
              <a:spcPct val="35000"/>
            </a:spcAft>
            <a:buNone/>
          </a:pPr>
          <a:r>
            <a:rPr lang="en-GB" sz="2100" kern="1200"/>
            <a:t>Free, independent confidential emotional support</a:t>
          </a:r>
        </a:p>
      </dsp:txBody>
      <dsp:txXfrm>
        <a:off x="512290" y="348566"/>
        <a:ext cx="4321645" cy="697495"/>
      </dsp:txXfrm>
    </dsp:sp>
    <dsp:sp modelId="{5150AC99-B074-4C0E-A170-1848FDE6CF5D}">
      <dsp:nvSpPr>
        <dsp:cNvPr id="0" name=""/>
        <dsp:cNvSpPr/>
      </dsp:nvSpPr>
      <dsp:spPr>
        <a:xfrm>
          <a:off x="76355" y="261379"/>
          <a:ext cx="871868" cy="8718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0E65C-DAE0-4892-8D15-C98AE51A46A2}">
      <dsp:nvSpPr>
        <dsp:cNvPr id="0" name=""/>
        <dsp:cNvSpPr/>
      </dsp:nvSpPr>
      <dsp:spPr>
        <a:xfrm>
          <a:off x="912180" y="1394990"/>
          <a:ext cx="3921755" cy="697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3637" tIns="53340" rIns="53340" bIns="53340" numCol="1" spcCol="1270" anchor="ctr" anchorCtr="0">
          <a:noAutofit/>
        </a:bodyPr>
        <a:lstStyle/>
        <a:p>
          <a:pPr marL="0" lvl="0" indent="0" algn="l" defTabSz="933450" rtl="0">
            <a:lnSpc>
              <a:spcPct val="90000"/>
            </a:lnSpc>
            <a:spcBef>
              <a:spcPct val="0"/>
            </a:spcBef>
            <a:spcAft>
              <a:spcPct val="35000"/>
            </a:spcAft>
            <a:buNone/>
          </a:pPr>
          <a:r>
            <a:rPr lang="en-GB" sz="2100" kern="1200"/>
            <a:t>For any doctor under investigation</a:t>
          </a:r>
        </a:p>
      </dsp:txBody>
      <dsp:txXfrm>
        <a:off x="912180" y="1394990"/>
        <a:ext cx="3921755" cy="697495"/>
      </dsp:txXfrm>
    </dsp:sp>
    <dsp:sp modelId="{B31FBEFA-0220-459D-8AD7-EAF86EBF67F0}">
      <dsp:nvSpPr>
        <dsp:cNvPr id="0" name=""/>
        <dsp:cNvSpPr/>
      </dsp:nvSpPr>
      <dsp:spPr>
        <a:xfrm>
          <a:off x="476245" y="1307803"/>
          <a:ext cx="871868" cy="8718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3C8FBD-25BC-49CC-A757-69E057024F7F}">
      <dsp:nvSpPr>
        <dsp:cNvPr id="0" name=""/>
        <dsp:cNvSpPr/>
      </dsp:nvSpPr>
      <dsp:spPr>
        <a:xfrm>
          <a:off x="912180" y="2441414"/>
          <a:ext cx="3921755" cy="697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3637" tIns="53340" rIns="53340" bIns="53340" numCol="1" spcCol="1270" anchor="ctr" anchorCtr="0">
          <a:noAutofit/>
        </a:bodyPr>
        <a:lstStyle/>
        <a:p>
          <a:pPr marL="0" lvl="0" indent="0" algn="l" defTabSz="933450" rtl="0">
            <a:lnSpc>
              <a:spcPct val="90000"/>
            </a:lnSpc>
            <a:spcBef>
              <a:spcPct val="0"/>
            </a:spcBef>
            <a:spcAft>
              <a:spcPct val="35000"/>
            </a:spcAft>
            <a:buNone/>
          </a:pPr>
          <a:r>
            <a:rPr lang="en-GB" sz="2100" kern="1200"/>
            <a:t>Includes support at meetings with GMC or hearing</a:t>
          </a:r>
        </a:p>
      </dsp:txBody>
      <dsp:txXfrm>
        <a:off x="912180" y="2441414"/>
        <a:ext cx="3921755" cy="697495"/>
      </dsp:txXfrm>
    </dsp:sp>
    <dsp:sp modelId="{E450723E-25B6-4F35-9053-A0C5EF152C00}">
      <dsp:nvSpPr>
        <dsp:cNvPr id="0" name=""/>
        <dsp:cNvSpPr/>
      </dsp:nvSpPr>
      <dsp:spPr>
        <a:xfrm>
          <a:off x="476245" y="2354227"/>
          <a:ext cx="871868" cy="8718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33285-3D58-48BE-AB99-0929DA1ECA98}">
      <dsp:nvSpPr>
        <dsp:cNvPr id="0" name=""/>
        <dsp:cNvSpPr/>
      </dsp:nvSpPr>
      <dsp:spPr>
        <a:xfrm>
          <a:off x="512290" y="3487838"/>
          <a:ext cx="4321645" cy="6974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3637" tIns="53340" rIns="53340" bIns="53340" numCol="1" spcCol="1270" anchor="ctr" anchorCtr="0">
          <a:noAutofit/>
        </a:bodyPr>
        <a:lstStyle/>
        <a:p>
          <a:pPr marL="0" lvl="0" indent="0" algn="l" defTabSz="933450" rtl="0">
            <a:lnSpc>
              <a:spcPct val="90000"/>
            </a:lnSpc>
            <a:spcBef>
              <a:spcPct val="0"/>
            </a:spcBef>
            <a:spcAft>
              <a:spcPct val="35000"/>
            </a:spcAft>
            <a:buNone/>
          </a:pPr>
          <a:r>
            <a:rPr lang="en-GB" sz="2100" kern="1200"/>
            <a:t>Provided by doctors </a:t>
          </a:r>
        </a:p>
      </dsp:txBody>
      <dsp:txXfrm>
        <a:off x="512290" y="3487838"/>
        <a:ext cx="4321645" cy="697495"/>
      </dsp:txXfrm>
    </dsp:sp>
    <dsp:sp modelId="{A58A01D8-98BF-4591-A16B-9C164B729A89}">
      <dsp:nvSpPr>
        <dsp:cNvPr id="0" name=""/>
        <dsp:cNvSpPr/>
      </dsp:nvSpPr>
      <dsp:spPr>
        <a:xfrm>
          <a:off x="76355" y="3400651"/>
          <a:ext cx="871868" cy="8718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27512-733A-46DA-B552-B9EDA3C33C34}">
      <dsp:nvSpPr>
        <dsp:cNvPr id="0" name=""/>
        <dsp:cNvSpPr/>
      </dsp:nvSpPr>
      <dsp:spPr>
        <a:xfrm>
          <a:off x="981069" y="262924"/>
          <a:ext cx="2718898" cy="2718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kern="1200" dirty="0"/>
            <a:t>Managed and supported by you</a:t>
          </a:r>
        </a:p>
      </dsp:txBody>
      <dsp:txXfrm>
        <a:off x="1343589" y="738732"/>
        <a:ext cx="1993858" cy="1223504"/>
      </dsp:txXfrm>
    </dsp:sp>
    <dsp:sp modelId="{DDD5D738-7DE7-459A-AEE6-28360A285DF6}">
      <dsp:nvSpPr>
        <dsp:cNvPr id="0" name=""/>
        <dsp:cNvSpPr/>
      </dsp:nvSpPr>
      <dsp:spPr>
        <a:xfrm>
          <a:off x="1962138" y="1962236"/>
          <a:ext cx="2718898" cy="2718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kern="1200" dirty="0"/>
            <a:t>Involve local systems (HB, HEIW, NWSSP etc)</a:t>
          </a:r>
        </a:p>
      </dsp:txBody>
      <dsp:txXfrm>
        <a:off x="2793668" y="2664618"/>
        <a:ext cx="1631339" cy="1495394"/>
      </dsp:txXfrm>
    </dsp:sp>
    <dsp:sp modelId="{A0345BBF-F3A9-4F0E-A657-63A01E59D74D}">
      <dsp:nvSpPr>
        <dsp:cNvPr id="0" name=""/>
        <dsp:cNvSpPr/>
      </dsp:nvSpPr>
      <dsp:spPr>
        <a:xfrm>
          <a:off x="0" y="1962236"/>
          <a:ext cx="2718898" cy="2718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kern="1200" dirty="0"/>
            <a:t>Consider referral to GMC</a:t>
          </a:r>
        </a:p>
      </dsp:txBody>
      <dsp:txXfrm>
        <a:off x="256029" y="2664618"/>
        <a:ext cx="1631339" cy="1495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27512-733A-46DA-B552-B9EDA3C33C34}">
      <dsp:nvSpPr>
        <dsp:cNvPr id="0" name=""/>
        <dsp:cNvSpPr/>
      </dsp:nvSpPr>
      <dsp:spPr>
        <a:xfrm>
          <a:off x="514278" y="566562"/>
          <a:ext cx="1474239" cy="1474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Managed by you</a:t>
          </a:r>
        </a:p>
      </dsp:txBody>
      <dsp:txXfrm>
        <a:off x="710843" y="824554"/>
        <a:ext cx="1081108" cy="663407"/>
      </dsp:txXfrm>
    </dsp:sp>
    <dsp:sp modelId="{DDD5D738-7DE7-459A-AEE6-28360A285DF6}">
      <dsp:nvSpPr>
        <dsp:cNvPr id="0" name=""/>
        <dsp:cNvSpPr/>
      </dsp:nvSpPr>
      <dsp:spPr>
        <a:xfrm>
          <a:off x="1063909" y="1505638"/>
          <a:ext cx="1474239" cy="1474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Local systems (HB, HEIW, NWSSP etc)</a:t>
          </a:r>
        </a:p>
      </dsp:txBody>
      <dsp:txXfrm>
        <a:off x="1514781" y="1886483"/>
        <a:ext cx="884543" cy="810831"/>
      </dsp:txXfrm>
    </dsp:sp>
    <dsp:sp modelId="{A0345BBF-F3A9-4F0E-A657-63A01E59D74D}">
      <dsp:nvSpPr>
        <dsp:cNvPr id="0" name=""/>
        <dsp:cNvSpPr/>
      </dsp:nvSpPr>
      <dsp:spPr>
        <a:xfrm>
          <a:off x="0" y="1505638"/>
          <a:ext cx="1474239" cy="1474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Consider referral to GMC</a:t>
          </a:r>
        </a:p>
      </dsp:txBody>
      <dsp:txXfrm>
        <a:off x="138824" y="1886483"/>
        <a:ext cx="884543" cy="810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4157B-EF94-4F82-92F7-25C1BD6858E1}">
      <dsp:nvSpPr>
        <dsp:cNvPr id="0" name=""/>
        <dsp:cNvSpPr/>
      </dsp:nvSpPr>
      <dsp:spPr>
        <a:xfrm>
          <a:off x="2157706" y="1701416"/>
          <a:ext cx="2162574" cy="1870714"/>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Fair to Refer</a:t>
          </a:r>
        </a:p>
      </dsp:txBody>
      <dsp:txXfrm>
        <a:off x="2516075" y="2011420"/>
        <a:ext cx="1445836" cy="1250706"/>
      </dsp:txXfrm>
    </dsp:sp>
    <dsp:sp modelId="{45D72A75-372B-4B57-86D2-22D338A64F3D}">
      <dsp:nvSpPr>
        <dsp:cNvPr id="0" name=""/>
        <dsp:cNvSpPr/>
      </dsp:nvSpPr>
      <dsp:spPr>
        <a:xfrm>
          <a:off x="3509384" y="806406"/>
          <a:ext cx="815933" cy="7030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9F0F953-416E-4CB7-90B8-98A767B6F1F7}">
      <dsp:nvSpPr>
        <dsp:cNvPr id="0" name=""/>
        <dsp:cNvSpPr/>
      </dsp:nvSpPr>
      <dsp:spPr>
        <a:xfrm>
          <a:off x="2354401" y="0"/>
          <a:ext cx="1772214" cy="153317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Induction &amp; support</a:t>
          </a:r>
        </a:p>
      </dsp:txBody>
      <dsp:txXfrm>
        <a:off x="2648095" y="254079"/>
        <a:ext cx="1184826" cy="1025015"/>
      </dsp:txXfrm>
    </dsp:sp>
    <dsp:sp modelId="{D88B2915-B71C-413E-A7C4-920BAA1067C3}">
      <dsp:nvSpPr>
        <dsp:cNvPr id="0" name=""/>
        <dsp:cNvSpPr/>
      </dsp:nvSpPr>
      <dsp:spPr>
        <a:xfrm>
          <a:off x="4461642" y="2120705"/>
          <a:ext cx="815933" cy="7030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E3DC91F-9B9D-41DD-B925-9A6842A73693}">
      <dsp:nvSpPr>
        <dsp:cNvPr id="0" name=""/>
        <dsp:cNvSpPr/>
      </dsp:nvSpPr>
      <dsp:spPr>
        <a:xfrm>
          <a:off x="3979728" y="943004"/>
          <a:ext cx="1772214" cy="153317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Professional isolation</a:t>
          </a:r>
        </a:p>
      </dsp:txBody>
      <dsp:txXfrm>
        <a:off x="4273422" y="1197083"/>
        <a:ext cx="1184826" cy="1025015"/>
      </dsp:txXfrm>
    </dsp:sp>
    <dsp:sp modelId="{88DC85FB-1101-4F40-8AAA-DC10C4773F28}">
      <dsp:nvSpPr>
        <dsp:cNvPr id="0" name=""/>
        <dsp:cNvSpPr/>
      </dsp:nvSpPr>
      <dsp:spPr>
        <a:xfrm>
          <a:off x="3800142" y="3604303"/>
          <a:ext cx="815933" cy="7030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BECBFFA-90D0-493A-B7B1-2FC30721A9CD}">
      <dsp:nvSpPr>
        <dsp:cNvPr id="0" name=""/>
        <dsp:cNvSpPr/>
      </dsp:nvSpPr>
      <dsp:spPr>
        <a:xfrm>
          <a:off x="3979728" y="2796842"/>
          <a:ext cx="1772214" cy="153317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Inaccessible leadership</a:t>
          </a:r>
        </a:p>
      </dsp:txBody>
      <dsp:txXfrm>
        <a:off x="4273422" y="3050921"/>
        <a:ext cx="1184826" cy="1025015"/>
      </dsp:txXfrm>
    </dsp:sp>
    <dsp:sp modelId="{155B15DA-EA47-4A39-AD01-C3E39F3E91E2}">
      <dsp:nvSpPr>
        <dsp:cNvPr id="0" name=""/>
        <dsp:cNvSpPr/>
      </dsp:nvSpPr>
      <dsp:spPr>
        <a:xfrm>
          <a:off x="2159221" y="3758306"/>
          <a:ext cx="815933" cy="7030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DBFEDC6-6273-449F-9AC4-EE67C5912341}">
      <dsp:nvSpPr>
        <dsp:cNvPr id="0" name=""/>
        <dsp:cNvSpPr/>
      </dsp:nvSpPr>
      <dsp:spPr>
        <a:xfrm>
          <a:off x="2354401" y="3740902"/>
          <a:ext cx="1772214" cy="153317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Lack of effective feedback</a:t>
          </a:r>
        </a:p>
      </dsp:txBody>
      <dsp:txXfrm>
        <a:off x="2648095" y="3994981"/>
        <a:ext cx="1184826" cy="1025015"/>
      </dsp:txXfrm>
    </dsp:sp>
    <dsp:sp modelId="{388CACE6-BDF8-425B-884F-F4A0542BB2D0}">
      <dsp:nvSpPr>
        <dsp:cNvPr id="0" name=""/>
        <dsp:cNvSpPr/>
      </dsp:nvSpPr>
      <dsp:spPr>
        <a:xfrm>
          <a:off x="1191370" y="2444534"/>
          <a:ext cx="815933" cy="7030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FC95096-CE57-434E-B069-C268FD452276}">
      <dsp:nvSpPr>
        <dsp:cNvPr id="0" name=""/>
        <dsp:cNvSpPr/>
      </dsp:nvSpPr>
      <dsp:spPr>
        <a:xfrm>
          <a:off x="721529" y="2797897"/>
          <a:ext cx="1772214" cy="153317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Insider / outsider dynamics</a:t>
          </a:r>
        </a:p>
      </dsp:txBody>
      <dsp:txXfrm>
        <a:off x="1015223" y="3051976"/>
        <a:ext cx="1184826" cy="1025015"/>
      </dsp:txXfrm>
    </dsp:sp>
    <dsp:sp modelId="{AD3C6A73-9C67-49EC-9C6A-3BC321046525}">
      <dsp:nvSpPr>
        <dsp:cNvPr id="0" name=""/>
        <dsp:cNvSpPr/>
      </dsp:nvSpPr>
      <dsp:spPr>
        <a:xfrm>
          <a:off x="721529" y="940895"/>
          <a:ext cx="1772214" cy="153317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Focus on blame not learning</a:t>
          </a:r>
        </a:p>
      </dsp:txBody>
      <dsp:txXfrm>
        <a:off x="1015223" y="1194974"/>
        <a:ext cx="1184826" cy="10250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49814-9A04-4F2E-A5D8-3129BB647B03}" type="datetimeFigureOut">
              <a:rPr lang="en-GB" smtClean="0"/>
              <a:t>10/10/2022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9160E-6441-4498-B610-AD2B4214FC4A}" type="slidenum">
              <a:rPr lang="en-GB" smtClean="0"/>
              <a:t>‹#›</a:t>
            </a:fld>
            <a:endParaRPr lang="en-GB" dirty="0"/>
          </a:p>
        </p:txBody>
      </p:sp>
    </p:spTree>
    <p:extLst>
      <p:ext uri="{BB962C8B-B14F-4D97-AF65-F5344CB8AC3E}">
        <p14:creationId xmlns:p14="http://schemas.microsoft.com/office/powerpoint/2010/main" val="55114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a:t>
            </a:fld>
            <a:endParaRPr lang="en-GB" dirty="0"/>
          </a:p>
        </p:txBody>
      </p:sp>
    </p:spTree>
    <p:extLst>
      <p:ext uri="{BB962C8B-B14F-4D97-AF65-F5344CB8AC3E}">
        <p14:creationId xmlns:p14="http://schemas.microsoft.com/office/powerpoint/2010/main" val="140560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Thresholds are very important to us in terms of </a:t>
            </a:r>
            <a:r>
              <a:rPr lang="en-GB" dirty="0" err="1"/>
              <a:t>FtP</a:t>
            </a:r>
            <a:r>
              <a:rPr lang="en-GB" dirty="0"/>
              <a:t> as we only want to open an investigation in the cases which present a real and serious risk to patient safety, and in which </a:t>
            </a:r>
            <a:r>
              <a:rPr lang="en-GB" dirty="0" err="1"/>
              <a:t>FtP</a:t>
            </a:r>
            <a:r>
              <a:rPr lang="en-GB" dirty="0"/>
              <a:t> is likely to be impaired. My conversations with ROs are often about thresholds – does this meet the threshold for UPSW, for local restrictions, for referral to the GMC.</a:t>
            </a:r>
          </a:p>
          <a:p>
            <a:endParaRPr lang="en-GB" dirty="0"/>
          </a:p>
          <a:p>
            <a:r>
              <a:rPr lang="en-GB" dirty="0"/>
              <a:t>Take a few minutes just to discuss with the person or people nearest to you</a:t>
            </a:r>
          </a:p>
          <a:p>
            <a:r>
              <a:rPr lang="en-GB" dirty="0"/>
              <a:t>We’re thinking about the broad issues, or questions we might ask ourselves / ask you</a:t>
            </a:r>
          </a:p>
          <a:p>
            <a:r>
              <a:rPr lang="en-GB" dirty="0"/>
              <a:t>Anyone like to call out a suggestion?</a:t>
            </a:r>
          </a:p>
        </p:txBody>
      </p:sp>
      <p:sp>
        <p:nvSpPr>
          <p:cNvPr id="4" name="Slide Number Placeholder 3"/>
          <p:cNvSpPr>
            <a:spLocks noGrp="1"/>
          </p:cNvSpPr>
          <p:nvPr>
            <p:ph type="sldNum" sz="quarter" idx="5"/>
          </p:nvPr>
        </p:nvSpPr>
        <p:spPr/>
        <p:txBody>
          <a:bodyPr/>
          <a:lstStyle/>
          <a:p>
            <a:fld id="{6BC9160E-6441-4498-B610-AD2B4214FC4A}" type="slidenum">
              <a:rPr lang="en-GB" smtClean="0"/>
              <a:t>11</a:t>
            </a:fld>
            <a:endParaRPr lang="en-GB" dirty="0"/>
          </a:p>
        </p:txBody>
      </p:sp>
    </p:spTree>
    <p:extLst>
      <p:ext uri="{BB962C8B-B14F-4D97-AF65-F5344CB8AC3E}">
        <p14:creationId xmlns:p14="http://schemas.microsoft.com/office/powerpoint/2010/main" val="410386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000" b="0" dirty="0">
                <a:effectLst/>
              </a:rPr>
              <a:t>75. You must tell us without delay if, anywhere in the world:</a:t>
            </a:r>
          </a:p>
          <a:p>
            <a:pPr marL="857250" lvl="1" indent="-457200">
              <a:buAutoNum type="alphaLcPeriod"/>
            </a:pPr>
            <a:r>
              <a:rPr lang="en-GB" sz="1800" dirty="0">
                <a:effectLst/>
              </a:rPr>
              <a:t>You have accepted a </a:t>
            </a:r>
            <a:r>
              <a:rPr lang="en-GB" sz="1800" b="1" dirty="0">
                <a:effectLst/>
              </a:rPr>
              <a:t>caution from the police </a:t>
            </a:r>
            <a:r>
              <a:rPr lang="en-GB" sz="1800" dirty="0">
                <a:effectLst/>
              </a:rPr>
              <a:t>or been </a:t>
            </a:r>
            <a:r>
              <a:rPr lang="en-GB" sz="1800" b="1" dirty="0">
                <a:effectLst/>
              </a:rPr>
              <a:t>criticised by an official inquiry</a:t>
            </a:r>
          </a:p>
          <a:p>
            <a:pPr marL="857250" lvl="1" indent="-457200">
              <a:buAutoNum type="alphaLcPeriod"/>
            </a:pPr>
            <a:r>
              <a:rPr lang="en-GB" sz="1800" dirty="0"/>
              <a:t>Y</a:t>
            </a:r>
            <a:r>
              <a:rPr lang="en-GB" sz="1800" dirty="0">
                <a:effectLst/>
              </a:rPr>
              <a:t>ou have been charged with or found guilty of a criminal offence</a:t>
            </a:r>
          </a:p>
          <a:p>
            <a:pPr marL="857250" lvl="1" indent="-457200">
              <a:buAutoNum type="alphaLcPeriod"/>
            </a:pPr>
            <a:r>
              <a:rPr lang="en-GB" sz="1800" dirty="0"/>
              <a:t>A</a:t>
            </a:r>
            <a:r>
              <a:rPr lang="en-GB" sz="1800" dirty="0">
                <a:effectLst/>
              </a:rPr>
              <a:t>nother professional body has made a finding against your registration as a result of fitness to practise procedures.</a:t>
            </a:r>
          </a:p>
          <a:p>
            <a:pPr marL="400050" lvl="1" indent="0">
              <a:buNone/>
            </a:pPr>
            <a:endParaRPr lang="en-GB" sz="1800" dirty="0">
              <a:effectLst/>
            </a:endParaRPr>
          </a:p>
          <a:p>
            <a:pPr marL="400050" lvl="1" indent="0">
              <a:buNone/>
            </a:pPr>
            <a:r>
              <a:rPr lang="en-GB" sz="1800" dirty="0">
                <a:effectLst/>
              </a:rPr>
              <a:t>There is a bit more info on all of these at the end of the </a:t>
            </a:r>
            <a:r>
              <a:rPr lang="en-GB" sz="1800" dirty="0" err="1">
                <a:effectLst/>
              </a:rPr>
              <a:t>slidepack</a:t>
            </a:r>
            <a:r>
              <a:rPr lang="en-GB" sz="1800" dirty="0">
                <a:effectLst/>
              </a:rPr>
              <a:t>, </a:t>
            </a:r>
            <a:r>
              <a:rPr lang="en-GB" sz="1800" dirty="0" err="1">
                <a:effectLst/>
              </a:rPr>
              <a:t>fyi</a:t>
            </a:r>
            <a:r>
              <a:rPr lang="en-GB" sz="1800" dirty="0">
                <a:effectLst/>
              </a:rPr>
              <a:t> We will usually only need to investigate on the basis of health if the doctor’s health is compromising patient safety</a:t>
            </a:r>
            <a:endParaRPr lang="en-GB" sz="1600" dirty="0">
              <a:effectLst/>
            </a:endParaRP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12</a:t>
            </a:fld>
            <a:endParaRPr lang="en-GB" dirty="0"/>
          </a:p>
        </p:txBody>
      </p:sp>
    </p:spTree>
    <p:extLst>
      <p:ext uri="{BB962C8B-B14F-4D97-AF65-F5344CB8AC3E}">
        <p14:creationId xmlns:p14="http://schemas.microsoft.com/office/powerpoint/2010/main" val="207959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Thresholds will tend to indicate one of these three categories – although noting there are lots of cases where it is not clear, or more information is needed in order to make that assessment</a:t>
            </a:r>
          </a:p>
          <a:p>
            <a:endParaRPr lang="en-GB" dirty="0"/>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13</a:t>
            </a:fld>
            <a:endParaRPr lang="en-GB" dirty="0"/>
          </a:p>
        </p:txBody>
      </p:sp>
    </p:spTree>
    <p:extLst>
      <p:ext uri="{BB962C8B-B14F-4D97-AF65-F5344CB8AC3E}">
        <p14:creationId xmlns:p14="http://schemas.microsoft.com/office/powerpoint/2010/main" val="360400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time)</a:t>
            </a:r>
          </a:p>
        </p:txBody>
      </p:sp>
      <p:sp>
        <p:nvSpPr>
          <p:cNvPr id="4" name="Slide Number Placeholder 3"/>
          <p:cNvSpPr>
            <a:spLocks noGrp="1"/>
          </p:cNvSpPr>
          <p:nvPr>
            <p:ph type="sldNum" sz="quarter" idx="5"/>
          </p:nvPr>
        </p:nvSpPr>
        <p:spPr/>
        <p:txBody>
          <a:bodyPr/>
          <a:lstStyle/>
          <a:p>
            <a:fld id="{6BC9160E-6441-4498-B610-AD2B4214FC4A}" type="slidenum">
              <a:rPr lang="en-GB" smtClean="0"/>
              <a:t>14</a:t>
            </a:fld>
            <a:endParaRPr lang="en-GB" dirty="0"/>
          </a:p>
        </p:txBody>
      </p:sp>
    </p:spTree>
    <p:extLst>
      <p:ext uri="{BB962C8B-B14F-4D97-AF65-F5344CB8AC3E}">
        <p14:creationId xmlns:p14="http://schemas.microsoft.com/office/powerpoint/2010/main" val="127920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16</a:t>
            </a:fld>
            <a:endParaRPr lang="en-GB" dirty="0"/>
          </a:p>
        </p:txBody>
      </p:sp>
    </p:spTree>
    <p:extLst>
      <p:ext uri="{BB962C8B-B14F-4D97-AF65-F5344CB8AC3E}">
        <p14:creationId xmlns:p14="http://schemas.microsoft.com/office/powerpoint/2010/main" val="162591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factors highlighted in the report which were seen to contribute to the disproportionate referrals. We are trying to influence and support in all these areas, notably supporting induction via HEIW and HBs; continuing our work looking at fairer feedback; contributing to the rollout of compassionate leadership</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17</a:t>
            </a:fld>
            <a:endParaRPr lang="en-GB" dirty="0"/>
          </a:p>
        </p:txBody>
      </p:sp>
    </p:spTree>
    <p:extLst>
      <p:ext uri="{BB962C8B-B14F-4D97-AF65-F5344CB8AC3E}">
        <p14:creationId xmlns:p14="http://schemas.microsoft.com/office/powerpoint/2010/main" val="13985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19</a:t>
            </a:fld>
            <a:endParaRPr lang="en-GB" dirty="0"/>
          </a:p>
        </p:txBody>
      </p:sp>
    </p:spTree>
    <p:extLst>
      <p:ext uri="{BB962C8B-B14F-4D97-AF65-F5344CB8AC3E}">
        <p14:creationId xmlns:p14="http://schemas.microsoft.com/office/powerpoint/2010/main" val="180813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self-referrals, these are the instances listed in Good Medical Practice which you MUST tell us about. Official inquiries include coroner and ombudsman reports. </a:t>
            </a:r>
          </a:p>
          <a:p>
            <a:endParaRPr lang="en-GB" dirty="0"/>
          </a:p>
        </p:txBody>
      </p:sp>
      <p:sp>
        <p:nvSpPr>
          <p:cNvPr id="4" name="Slide Number Placeholder 3"/>
          <p:cNvSpPr>
            <a:spLocks noGrp="1"/>
          </p:cNvSpPr>
          <p:nvPr>
            <p:ph type="sldNum" sz="quarter" idx="5"/>
          </p:nvPr>
        </p:nvSpPr>
        <p:spPr/>
        <p:txBody>
          <a:bodyPr/>
          <a:lstStyle/>
          <a:p>
            <a:fld id="{CFBCF21A-367E-4820-978F-C9654BFF4E55}" type="slidenum">
              <a:rPr lang="en-GB" smtClean="0"/>
              <a:t>22</a:t>
            </a:fld>
            <a:endParaRPr lang="en-GB"/>
          </a:p>
        </p:txBody>
      </p:sp>
    </p:spTree>
    <p:extLst>
      <p:ext uri="{BB962C8B-B14F-4D97-AF65-F5344CB8AC3E}">
        <p14:creationId xmlns:p14="http://schemas.microsoft.com/office/powerpoint/2010/main" val="186361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BC5C2CD-E390-41A9-8646-ECB88611B39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888324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eaLnBrk="1" fontAlgn="auto" hangingPunct="1">
              <a:spcBef>
                <a:spcPts val="0"/>
              </a:spcBef>
              <a:spcAft>
                <a:spcPts val="0"/>
              </a:spcAft>
              <a:defRPr/>
            </a:pPr>
            <a:r>
              <a:rPr lang="en-GB" b="1" baseline="0" dirty="0"/>
              <a:t>Paragraph 19 at </a:t>
            </a:r>
            <a:r>
              <a:rPr lang="en-GB" baseline="0" dirty="0"/>
              <a:t>http://www.gmc-uk.org/Guidance_GMC_Thresholds.pdf_48163325.pdf</a:t>
            </a:r>
          </a:p>
        </p:txBody>
      </p:sp>
      <p:sp>
        <p:nvSpPr>
          <p:cNvPr id="4" name="Slide Number Placeholder 3"/>
          <p:cNvSpPr>
            <a:spLocks noGrp="1"/>
          </p:cNvSpPr>
          <p:nvPr>
            <p:ph type="sldNum" sz="quarter" idx="10"/>
          </p:nvPr>
        </p:nvSpPr>
        <p:spPr/>
        <p:txBody>
          <a:bodyPr/>
          <a:lstStyle/>
          <a:p>
            <a:fld id="{DBC5C2CD-E390-41A9-8646-ECB88611B39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414603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a:t>
            </a:fld>
            <a:endParaRPr lang="en-GB" dirty="0"/>
          </a:p>
        </p:txBody>
      </p:sp>
    </p:spTree>
    <p:extLst>
      <p:ext uri="{BB962C8B-B14F-4D97-AF65-F5344CB8AC3E}">
        <p14:creationId xmlns:p14="http://schemas.microsoft.com/office/powerpoint/2010/main" val="358364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Doctors are often concerned about whether or not they need to let us know about a health condition.</a:t>
            </a:r>
          </a:p>
          <a:p>
            <a:endParaRPr lang="en-GB" sz="1200" dirty="0"/>
          </a:p>
          <a:p>
            <a:r>
              <a:rPr lang="en-GB" sz="1200" dirty="0"/>
              <a:t>If you have a health problem you can manage and still maintain a good level of care for your patients, there's no need for us to get involved.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you've been referred to us for health concerns or have told us yourself, because you feel this may put yourself or your patients at risk, we may decide to investigate. We'll deal with this as sensitively as we can. If we feel that the concerns raised about your health condition could put patients at risk, we may ask you to have a health assessment.</a:t>
            </a:r>
          </a:p>
          <a:p>
            <a:endParaRPr lang="en-GB" dirty="0"/>
          </a:p>
          <a:p>
            <a:endParaRPr lang="en-GB" dirty="0"/>
          </a:p>
        </p:txBody>
      </p:sp>
      <p:sp>
        <p:nvSpPr>
          <p:cNvPr id="4" name="Slide Number Placeholder 3"/>
          <p:cNvSpPr>
            <a:spLocks noGrp="1"/>
          </p:cNvSpPr>
          <p:nvPr>
            <p:ph type="sldNum" sz="quarter" idx="5"/>
          </p:nvPr>
        </p:nvSpPr>
        <p:spPr/>
        <p:txBody>
          <a:bodyPr/>
          <a:lstStyle/>
          <a:p>
            <a:fld id="{CFBCF21A-367E-4820-978F-C9654BFF4E55}" type="slidenum">
              <a:rPr lang="en-GB" smtClean="0"/>
              <a:t>25</a:t>
            </a:fld>
            <a:endParaRPr lang="en-GB"/>
          </a:p>
        </p:txBody>
      </p:sp>
    </p:spTree>
    <p:extLst>
      <p:ext uri="{BB962C8B-B14F-4D97-AF65-F5344CB8AC3E}">
        <p14:creationId xmlns:p14="http://schemas.microsoft.com/office/powerpoint/2010/main" val="244270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Referral for health likely to be necessary if:</a:t>
            </a:r>
          </a:p>
          <a:p>
            <a:r>
              <a:rPr lang="en-GB" dirty="0"/>
              <a:t>significant concerns arise about patient safety, for example, where a doctor’s ill-health (including addiction) appears to be uncontrolled or where there is evidence that the doctor is not following advice</a:t>
            </a:r>
          </a:p>
          <a:p>
            <a:r>
              <a:rPr lang="en-GB" dirty="0"/>
              <a:t>if there is a significant risk of relapse or loss of insight, which may be characteristic of a condition, for example, addiction or certain mental health conditions</a:t>
            </a:r>
          </a:p>
          <a:p>
            <a:r>
              <a:rPr lang="en-GB" dirty="0"/>
              <a:t>in respect of significant misconduct issues, for example, where a doctor is convicted of a drink-driving offence.</a:t>
            </a:r>
          </a:p>
          <a:p>
            <a:endParaRPr lang="en-GB" dirty="0"/>
          </a:p>
          <a:p>
            <a:endParaRPr lang="en-GB" dirty="0"/>
          </a:p>
        </p:txBody>
      </p:sp>
      <p:sp>
        <p:nvSpPr>
          <p:cNvPr id="4" name="Slide Number Placeholder 3"/>
          <p:cNvSpPr>
            <a:spLocks noGrp="1"/>
          </p:cNvSpPr>
          <p:nvPr>
            <p:ph type="sldNum" sz="quarter" idx="5"/>
          </p:nvPr>
        </p:nvSpPr>
        <p:spPr/>
        <p:txBody>
          <a:bodyPr/>
          <a:lstStyle/>
          <a:p>
            <a:fld id="{CFBCF21A-367E-4820-978F-C9654BFF4E55}" type="slidenum">
              <a:rPr lang="en-GB" smtClean="0"/>
              <a:t>26</a:t>
            </a:fld>
            <a:endParaRPr lang="en-GB"/>
          </a:p>
        </p:txBody>
      </p:sp>
    </p:spTree>
    <p:extLst>
      <p:ext uri="{BB962C8B-B14F-4D97-AF65-F5344CB8AC3E}">
        <p14:creationId xmlns:p14="http://schemas.microsoft.com/office/powerpoint/2010/main" val="3847516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156DA4"/>
                </a:solidFill>
                <a:latin typeface="Calibri" panose="020F0502020204030204" pitchFamily="34" charset="0"/>
              </a:rPr>
              <a:t>At the end of an investigation, 2 Case Examiners – 1 lay and 1 medical – will consider all the information and decide on the next steps. These are all the possible outcomes.</a:t>
            </a:r>
          </a:p>
          <a:p>
            <a:endParaRPr lang="en-GB" sz="1200" b="1" i="0" u="none" strike="noStrike" baseline="0" dirty="0">
              <a:solidFill>
                <a:srgbClr val="156DA4"/>
              </a:solidFill>
              <a:latin typeface="Calibri" panose="020F0502020204030204" pitchFamily="34" charset="0"/>
            </a:endParaRPr>
          </a:p>
          <a:p>
            <a:r>
              <a:rPr lang="en-GB" sz="1200" b="1" i="0" u="none" strike="noStrike" baseline="0" dirty="0">
                <a:solidFill>
                  <a:srgbClr val="156DA4"/>
                </a:solidFill>
                <a:latin typeface="Calibri" panose="020F0502020204030204" pitchFamily="34" charset="0"/>
              </a:rPr>
              <a:t>Which outcome do you think is the most common? (NFA – 60%)</a:t>
            </a:r>
          </a:p>
          <a:p>
            <a:endParaRPr lang="en-GB" sz="1200" b="1" i="0" u="none" strike="noStrike" baseline="0" dirty="0">
              <a:solidFill>
                <a:srgbClr val="156DA4"/>
              </a:solidFill>
              <a:latin typeface="Calibri" panose="020F0502020204030204" pitchFamily="34" charset="0"/>
            </a:endParaRPr>
          </a:p>
          <a:p>
            <a:r>
              <a:rPr lang="en-GB" sz="1200" b="1" i="0" u="none" strike="noStrike" baseline="0" dirty="0">
                <a:solidFill>
                  <a:srgbClr val="156DA4"/>
                </a:solidFill>
                <a:latin typeface="Calibri" panose="020F0502020204030204" pitchFamily="34" charset="0"/>
              </a:rPr>
              <a:t>Second? (MPTS – 30%)</a:t>
            </a:r>
          </a:p>
          <a:p>
            <a:endParaRPr lang="en-GB" sz="1200" b="1" i="0" u="none" strike="noStrike" baseline="0" dirty="0">
              <a:solidFill>
                <a:srgbClr val="156DA4"/>
              </a:solidFill>
              <a:latin typeface="Calibri" panose="020F0502020204030204" pitchFamily="34" charset="0"/>
            </a:endParaRPr>
          </a:p>
          <a:p>
            <a:r>
              <a:rPr lang="en-GB" sz="1200" b="0" i="0" u="none" strike="noStrike" baseline="0" dirty="0">
                <a:solidFill>
                  <a:srgbClr val="156DA4"/>
                </a:solidFill>
                <a:latin typeface="Calibri" panose="020F0502020204030204" pitchFamily="34" charset="0"/>
              </a:rPr>
              <a:t>NB the MPTS is separate to the GMC. GMC undertakes the investigations and refers the most serious cases to MPTS. MPTS makes a decision about the facts and about impairment, and then decides on the appropriate sanction. (like the police and the CPS)</a:t>
            </a:r>
          </a:p>
          <a:p>
            <a:endParaRPr lang="en-GB" sz="1200" b="1" i="0" u="none" strike="noStrike" baseline="0" dirty="0">
              <a:solidFill>
                <a:srgbClr val="156DA4"/>
              </a:solidFill>
              <a:latin typeface="Calibri" panose="020F0502020204030204" pitchFamily="34" charset="0"/>
            </a:endParaRPr>
          </a:p>
          <a:p>
            <a:r>
              <a:rPr lang="en-GB" sz="1200" b="1" i="0" u="none" strike="noStrike" baseline="0" dirty="0">
                <a:solidFill>
                  <a:srgbClr val="156DA4"/>
                </a:solidFill>
                <a:latin typeface="Calibri" panose="020F0502020204030204" pitchFamily="34" charset="0"/>
              </a:rPr>
              <a:t>In 2021, around 60% of cases concluded with no further action while 30% were referred to MPTS for a hearing.</a:t>
            </a:r>
          </a:p>
          <a:p>
            <a:endParaRPr lang="en-GB" sz="1200" b="1" i="0" u="none" strike="noStrike" baseline="0" dirty="0">
              <a:solidFill>
                <a:srgbClr val="156DA4"/>
              </a:solidFill>
              <a:latin typeface="Calibri" panose="020F0502020204030204" pitchFamily="34" charset="0"/>
            </a:endParaRPr>
          </a:p>
          <a:p>
            <a:r>
              <a:rPr lang="en-GB" sz="1200" b="0" i="0" u="none" strike="noStrike" baseline="0" dirty="0">
                <a:solidFill>
                  <a:srgbClr val="156DA4"/>
                </a:solidFill>
                <a:latin typeface="Calibri" panose="020F0502020204030204" pitchFamily="34" charset="0"/>
              </a:rPr>
              <a:t>Outcomes of case examiner decisions  in 2021 (925 investigations):</a:t>
            </a:r>
          </a:p>
          <a:p>
            <a:endParaRPr lang="en-GB" sz="1200" b="0" i="0" u="none" strike="noStrike" baseline="0" dirty="0">
              <a:solidFill>
                <a:srgbClr val="156DA4"/>
              </a:solidFill>
              <a:latin typeface="Calibri" panose="020F0502020204030204" pitchFamily="34" charset="0"/>
            </a:endParaRPr>
          </a:p>
          <a:p>
            <a:r>
              <a:rPr lang="en-GB" sz="1200" b="0" i="0" u="none" strike="noStrike" baseline="0" dirty="0">
                <a:solidFill>
                  <a:srgbClr val="F39200"/>
                </a:solidFill>
                <a:latin typeface="Wingdings" panose="05000000000000000000" pitchFamily="2" charset="2"/>
              </a:rPr>
              <a:t>Concluded with no further action  - 569  (62%)</a:t>
            </a:r>
          </a:p>
          <a:p>
            <a:r>
              <a:rPr lang="en-GB" sz="1200" b="0" i="0" u="none" strike="noStrike" baseline="0" dirty="0">
                <a:solidFill>
                  <a:srgbClr val="F39200"/>
                </a:solidFill>
                <a:latin typeface="Wingdings" panose="05000000000000000000" pitchFamily="2" charset="2"/>
              </a:rPr>
              <a:t>Issued advice – 51</a:t>
            </a:r>
          </a:p>
          <a:p>
            <a:r>
              <a:rPr lang="en-GB" sz="1200" b="0" i="0" u="none" strike="noStrike" baseline="0" dirty="0">
                <a:solidFill>
                  <a:srgbClr val="F39200"/>
                </a:solidFill>
                <a:latin typeface="Wingdings" panose="05000000000000000000" pitchFamily="2" charset="2"/>
              </a:rPr>
              <a:t>Doctors agreed undertaking – 67</a:t>
            </a:r>
          </a:p>
          <a:p>
            <a:r>
              <a:rPr lang="en-GB" sz="1200" b="0" i="0" u="none" strike="noStrike" baseline="0" dirty="0">
                <a:solidFill>
                  <a:srgbClr val="F39200"/>
                </a:solidFill>
                <a:latin typeface="Wingdings" panose="05000000000000000000" pitchFamily="2" charset="2"/>
              </a:rPr>
              <a:t>Issued a warning – 87</a:t>
            </a:r>
          </a:p>
          <a:p>
            <a:r>
              <a:rPr lang="en-GB" sz="1200" b="0" i="0" u="none" strike="noStrike" baseline="0" dirty="0">
                <a:solidFill>
                  <a:srgbClr val="F39200"/>
                </a:solidFill>
                <a:latin typeface="Wingdings" panose="05000000000000000000" pitchFamily="2" charset="2"/>
              </a:rPr>
              <a:t>Referred to MPTS – 269  (30%)</a:t>
            </a:r>
          </a:p>
          <a:p>
            <a:endParaRPr lang="en-GB" sz="1200" b="0" i="0" u="none" strike="noStrike" baseline="0" dirty="0">
              <a:solidFill>
                <a:srgbClr val="F39200"/>
              </a:solidFill>
              <a:latin typeface="Wingdings" panose="05000000000000000000" pitchFamily="2" charset="2"/>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28</a:t>
            </a:fld>
            <a:endParaRPr lang="en-GB" dirty="0"/>
          </a:p>
        </p:txBody>
      </p:sp>
    </p:spTree>
    <p:extLst>
      <p:ext uri="{BB962C8B-B14F-4D97-AF65-F5344CB8AC3E}">
        <p14:creationId xmlns:p14="http://schemas.microsoft.com/office/powerpoint/2010/main" val="696363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Calibri" panose="020F0502020204030204" pitchFamily="34" charset="0"/>
              </a:rPr>
              <a:t>In 2021, of the 269 cases concluded at the Medical Practitioners Tribunal Service (MPTS) </a:t>
            </a:r>
            <a:r>
              <a:rPr lang="en-GB" sz="1200" b="1" i="0" u="none" strike="noStrike" baseline="0" dirty="0">
                <a:solidFill>
                  <a:srgbClr val="000000"/>
                </a:solidFill>
                <a:latin typeface="Calibri" panose="020F0502020204030204" pitchFamily="34" charset="0"/>
              </a:rPr>
              <a:t>only five </a:t>
            </a:r>
            <a:r>
              <a:rPr lang="en-GB" sz="1200" b="0" i="0" u="none" strike="noStrike" baseline="0" dirty="0">
                <a:solidFill>
                  <a:srgbClr val="000000"/>
                </a:solidFill>
                <a:latin typeface="Calibri" panose="020F0502020204030204" pitchFamily="34" charset="0"/>
              </a:rPr>
              <a:t>related to purely issues of performance. </a:t>
            </a:r>
          </a:p>
          <a:p>
            <a:endParaRPr lang="en-GB" sz="1200" b="0" i="0" u="none" strike="noStrike" baseline="0" dirty="0">
              <a:solidFill>
                <a:srgbClr val="000000"/>
              </a:solidFill>
              <a:latin typeface="Calibri" panose="020F0502020204030204" pitchFamily="34" charset="0"/>
            </a:endParaRP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F39200"/>
                </a:solidFill>
                <a:latin typeface="Wingdings" panose="05000000000000000000" pitchFamily="2" charset="2"/>
              </a:rPr>
              <a:t>⚫ </a:t>
            </a:r>
            <a:r>
              <a:rPr lang="en-GB" sz="1200" b="0" i="0" u="none" strike="noStrike" baseline="0" dirty="0">
                <a:solidFill>
                  <a:srgbClr val="000000"/>
                </a:solidFill>
                <a:latin typeface="Calibri" panose="020F0502020204030204" pitchFamily="34" charset="0"/>
              </a:rPr>
              <a:t>Other cases included criminal conviction, misconduct, dishonesty or health issues impacting on the doctor’s performance and fitness to practice</a:t>
            </a:r>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29</a:t>
            </a:fld>
            <a:endParaRPr lang="en-GB" dirty="0"/>
          </a:p>
        </p:txBody>
      </p:sp>
    </p:spTree>
    <p:extLst>
      <p:ext uri="{BB962C8B-B14F-4D97-AF65-F5344CB8AC3E}">
        <p14:creationId xmlns:p14="http://schemas.microsoft.com/office/powerpoint/2010/main" val="294046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000000"/>
                </a:solidFill>
                <a:latin typeface="Calibri" panose="020F0502020204030204" pitchFamily="34" charset="0"/>
              </a:rPr>
              <a:t>These are the most common outcomes from MPTS</a:t>
            </a:r>
          </a:p>
          <a:p>
            <a:r>
              <a:rPr lang="en-GB" sz="1800" b="0" i="0" u="none" strike="noStrike" baseline="0" dirty="0">
                <a:solidFill>
                  <a:srgbClr val="000000"/>
                </a:solidFill>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30</a:t>
            </a:fld>
            <a:endParaRPr lang="en-GB" dirty="0"/>
          </a:p>
        </p:txBody>
      </p:sp>
    </p:spTree>
    <p:extLst>
      <p:ext uri="{BB962C8B-B14F-4D97-AF65-F5344CB8AC3E}">
        <p14:creationId xmlns:p14="http://schemas.microsoft.com/office/powerpoint/2010/main" val="290674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Explorer provides a huge range of reports based on our register and is publicly available</a:t>
            </a:r>
          </a:p>
          <a:p>
            <a:endParaRPr lang="en-GB" dirty="0"/>
          </a:p>
          <a:p>
            <a:r>
              <a:rPr lang="en-GB" dirty="0"/>
              <a:t>These are our current UK registration figures</a:t>
            </a:r>
          </a:p>
          <a:p>
            <a:r>
              <a:rPr lang="en-GB" dirty="0"/>
              <a:t>I have filtered this data by place of primary medical qualification</a:t>
            </a:r>
          </a:p>
          <a:p>
            <a:r>
              <a:rPr lang="en-GB" dirty="0"/>
              <a:t>In this screen the register is filtered by country of PMQ with the dark green being UK, you can also see the gender and age breakdowns</a:t>
            </a:r>
          </a:p>
        </p:txBody>
      </p:sp>
      <p:sp>
        <p:nvSpPr>
          <p:cNvPr id="4" name="Slide Number Placeholder 3"/>
          <p:cNvSpPr>
            <a:spLocks noGrp="1"/>
          </p:cNvSpPr>
          <p:nvPr>
            <p:ph type="sldNum" sz="quarter" idx="5"/>
          </p:nvPr>
        </p:nvSpPr>
        <p:spPr/>
        <p:txBody>
          <a:bodyPr/>
          <a:lstStyle/>
          <a:p>
            <a:fld id="{6BC9160E-6441-4498-B610-AD2B4214FC4A}" type="slidenum">
              <a:rPr lang="en-GB" smtClean="0"/>
              <a:t>3</a:t>
            </a:fld>
            <a:endParaRPr lang="en-GB" dirty="0"/>
          </a:p>
        </p:txBody>
      </p:sp>
    </p:spTree>
    <p:extLst>
      <p:ext uri="{BB962C8B-B14F-4D97-AF65-F5344CB8AC3E}">
        <p14:creationId xmlns:p14="http://schemas.microsoft.com/office/powerpoint/2010/main" val="401793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same data for Wales – 2,823 doctors in training of which 2,251 currently have a PMQ from the UK</a:t>
            </a:r>
          </a:p>
        </p:txBody>
      </p:sp>
      <p:sp>
        <p:nvSpPr>
          <p:cNvPr id="4" name="Slide Number Placeholder 3"/>
          <p:cNvSpPr>
            <a:spLocks noGrp="1"/>
          </p:cNvSpPr>
          <p:nvPr>
            <p:ph type="sldNum" sz="quarter" idx="5"/>
          </p:nvPr>
        </p:nvSpPr>
        <p:spPr/>
        <p:txBody>
          <a:bodyPr/>
          <a:lstStyle/>
          <a:p>
            <a:fld id="{6BC9160E-6441-4498-B610-AD2B4214FC4A}" type="slidenum">
              <a:rPr lang="en-GB" smtClean="0"/>
              <a:t>4</a:t>
            </a:fld>
            <a:endParaRPr lang="en-GB" dirty="0"/>
          </a:p>
        </p:txBody>
      </p:sp>
    </p:spTree>
    <p:extLst>
      <p:ext uri="{BB962C8B-B14F-4D97-AF65-F5344CB8AC3E}">
        <p14:creationId xmlns:p14="http://schemas.microsoft.com/office/powerpoint/2010/main" val="72188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screen shows the same data but broken down by ethnicity, with the pink being white. </a:t>
            </a:r>
          </a:p>
          <a:p>
            <a:endParaRPr lang="en-GB" dirty="0"/>
          </a:p>
          <a:p>
            <a:r>
              <a:rPr lang="en-GB" dirty="0"/>
              <a:t>Just over half of the doctors in training cohort have identified as ‘white’, with the proportions varying by gender and by specialty. You can see for anaesthetics and intensive care medicine around 2/3 of your trainees identify as white.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5</a:t>
            </a:fld>
            <a:endParaRPr lang="en-GB" dirty="0"/>
          </a:p>
        </p:txBody>
      </p:sp>
    </p:spTree>
    <p:extLst>
      <p:ext uri="{BB962C8B-B14F-4D97-AF65-F5344CB8AC3E}">
        <p14:creationId xmlns:p14="http://schemas.microsoft.com/office/powerpoint/2010/main" val="309767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more detailed breakdown for Wales, going back to PMQ. Interestingly the different specialities have different profiles in terms of PMQ. Looking at your programmes for example, 143 out of your 149 anaesthetics trainees have a UK PMQ and the profile is similar for intensive care medicine. However looking at some of the other specialities just over half of GP trainees have a UK PMQ, and less than half of core psychiatry trainees. This obviously has implications in terms of induction and ongoing support.</a:t>
            </a:r>
          </a:p>
        </p:txBody>
      </p:sp>
      <p:sp>
        <p:nvSpPr>
          <p:cNvPr id="4" name="Slide Number Placeholder 3"/>
          <p:cNvSpPr>
            <a:spLocks noGrp="1"/>
          </p:cNvSpPr>
          <p:nvPr>
            <p:ph type="sldNum" sz="quarter" idx="5"/>
          </p:nvPr>
        </p:nvSpPr>
        <p:spPr/>
        <p:txBody>
          <a:bodyPr/>
          <a:lstStyle/>
          <a:p>
            <a:fld id="{6BC9160E-6441-4498-B610-AD2B4214FC4A}" type="slidenum">
              <a:rPr lang="en-GB" smtClean="0"/>
              <a:t>6</a:t>
            </a:fld>
            <a:endParaRPr lang="en-GB" dirty="0"/>
          </a:p>
        </p:txBody>
      </p:sp>
    </p:spTree>
    <p:extLst>
      <p:ext uri="{BB962C8B-B14F-4D97-AF65-F5344CB8AC3E}">
        <p14:creationId xmlns:p14="http://schemas.microsoft.com/office/powerpoint/2010/main" val="16998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000000"/>
                </a:solidFill>
                <a:latin typeface="Calibri" panose="020F0502020204030204" pitchFamily="34" charset="0"/>
              </a:rPr>
              <a:t>Moving on to talk specifically about </a:t>
            </a:r>
            <a:r>
              <a:rPr lang="en-GB" sz="1200" b="0" i="0" u="none" strike="noStrike" baseline="0" dirty="0" err="1">
                <a:solidFill>
                  <a:srgbClr val="000000"/>
                </a:solidFill>
                <a:latin typeface="Calibri" panose="020F0502020204030204" pitchFamily="34" charset="0"/>
              </a:rPr>
              <a:t>FtP</a:t>
            </a:r>
            <a:r>
              <a:rPr lang="en-GB" sz="1200" b="0" i="0" u="none" strike="noStrike" baseline="0" dirty="0">
                <a:solidFill>
                  <a:srgbClr val="000000"/>
                </a:solidFill>
                <a:latin typeface="Calibri" panose="020F0502020204030204" pitchFamily="34" charset="0"/>
              </a:rPr>
              <a:t>. You will remember we now have 350,000 doctors on the UK register. Given that…</a:t>
            </a:r>
          </a:p>
          <a:p>
            <a:pPr algn="l"/>
            <a:endParaRPr lang="en-GB" sz="1200" b="0" i="0" u="none" strike="noStrike" baseline="0" dirty="0">
              <a:solidFill>
                <a:srgbClr val="000000"/>
              </a:solidFill>
              <a:latin typeface="Calibri" panose="020F0502020204030204" pitchFamily="34" charset="0"/>
            </a:endParaRPr>
          </a:p>
          <a:p>
            <a:pPr algn="l"/>
            <a:r>
              <a:rPr lang="en-GB" sz="1200" b="0" i="0" u="none" strike="noStrike" baseline="0" dirty="0">
                <a:solidFill>
                  <a:srgbClr val="000000"/>
                </a:solidFill>
                <a:latin typeface="Calibri" panose="020F0502020204030204" pitchFamily="34" charset="0"/>
              </a:rPr>
              <a:t>In 2021 we received 9,074 concerns about doctors. This is a slight increase on 2020 but is in line with our annual average.</a:t>
            </a:r>
          </a:p>
          <a:p>
            <a:pPr algn="l"/>
            <a:endParaRPr lang="en-GB" sz="1200" b="0" i="0" u="none" strike="noStrike" baseline="0" dirty="0">
              <a:solidFill>
                <a:srgbClr val="000000"/>
              </a:solidFill>
              <a:latin typeface="Calibri" panose="020F0502020204030204" pitchFamily="34" charset="0"/>
            </a:endParaRPr>
          </a:p>
          <a:p>
            <a:pPr algn="l"/>
            <a:r>
              <a:rPr lang="en-GB" sz="1200" b="0" i="0" u="none" strike="noStrike" baseline="0" dirty="0">
                <a:solidFill>
                  <a:srgbClr val="000000"/>
                </a:solidFill>
                <a:latin typeface="Calibri" panose="020F0502020204030204" pitchFamily="34" charset="0"/>
              </a:rPr>
              <a:t>75% of these were raised by members of the public</a:t>
            </a:r>
          </a:p>
          <a:p>
            <a:pPr algn="l"/>
            <a:endParaRPr lang="en-GB" sz="1200" b="0" i="0" u="none" strike="noStrike" baseline="0" dirty="0">
              <a:solidFill>
                <a:srgbClr val="000000"/>
              </a:solidFill>
              <a:latin typeface="Calibri" panose="020F0502020204030204" pitchFamily="34" charset="0"/>
            </a:endParaRPr>
          </a:p>
          <a:p>
            <a:pPr algn="l"/>
            <a:r>
              <a:rPr lang="en-GB" sz="1200" b="0" i="0" u="none" strike="noStrike" baseline="0" dirty="0">
                <a:solidFill>
                  <a:srgbClr val="000000"/>
                </a:solidFill>
                <a:latin typeface="Calibri" panose="020F0502020204030204" pitchFamily="34" charset="0"/>
              </a:rPr>
              <a:t>All concerns are considered by our triage teams… </a:t>
            </a:r>
            <a:r>
              <a:rPr lang="en-GB" sz="1800" b="0" i="0" dirty="0">
                <a:solidFill>
                  <a:srgbClr val="4A4A4A"/>
                </a:solidFill>
                <a:effectLst/>
                <a:latin typeface="Roboto" panose="02000000000000000000" pitchFamily="2" charset="0"/>
              </a:rPr>
              <a:t>we only investigate when these raise issues about a doctor’s ability to practise safely or threaten public confidence in the profession.</a:t>
            </a:r>
            <a:endParaRPr lang="en-GB" sz="1200" b="0" i="0" u="none" strike="noStrike" baseline="0" dirty="0">
              <a:solidFill>
                <a:srgbClr val="000000"/>
              </a:solidFill>
              <a:latin typeface="Calibri" panose="020F0502020204030204" pitchFamily="34" charset="0"/>
            </a:endParaRPr>
          </a:p>
          <a:p>
            <a:pPr algn="l"/>
            <a:r>
              <a:rPr lang="en-GB" sz="1200" b="0" i="0" u="none" strike="noStrike" baseline="0" dirty="0">
                <a:solidFill>
                  <a:srgbClr val="000000"/>
                </a:solidFill>
                <a:latin typeface="Calibri" panose="020F0502020204030204" pitchFamily="34" charset="0"/>
              </a:rPr>
              <a:t>We also have a new process called Provisional Enquiries… includes consideration of single clinical incidents</a:t>
            </a:r>
          </a:p>
          <a:p>
            <a:pPr algn="l"/>
            <a:endParaRPr lang="en-GB" sz="1200" b="0" i="0" u="none" strike="noStrike" baseline="0" dirty="0">
              <a:solidFill>
                <a:srgbClr val="000000"/>
              </a:solidFill>
              <a:latin typeface="Calibri" panose="020F0502020204030204" pitchFamily="34" charset="0"/>
            </a:endParaRPr>
          </a:p>
          <a:p>
            <a:pPr algn="l"/>
            <a:r>
              <a:rPr lang="en-GB" sz="1200" b="0" i="0" u="none" strike="noStrike" baseline="0" dirty="0">
                <a:solidFill>
                  <a:srgbClr val="000000"/>
                </a:solidFill>
                <a:latin typeface="Calibri" panose="020F0502020204030204" pitchFamily="34" charset="0"/>
              </a:rPr>
              <a:t>After these processes, only 10% (925) went on to a full investigation. Interestingly, only 9% of these were complaints from the public, whereas 77% were referrals form employers. We don’t usually notify doctors that we have received a complaint about them unless it goes on to a full investigation – so no dreaded letter at this stage. This is to avoid the unnecessary stress as so many of these complaints are closed at triage.</a:t>
            </a:r>
          </a:p>
          <a:p>
            <a:pPr algn="l"/>
            <a:endParaRPr lang="en-GB" sz="1200" b="0" i="0" u="none" strike="noStrike" baseline="0" dirty="0">
              <a:solidFill>
                <a:srgbClr val="000000"/>
              </a:solidFill>
              <a:latin typeface="Calibri" panose="020F0502020204030204" pitchFamily="34" charset="0"/>
            </a:endParaRPr>
          </a:p>
          <a:p>
            <a:endParaRPr lang="en-GB" dirty="0"/>
          </a:p>
          <a:p>
            <a:endParaRPr lang="en-GB" sz="1200" b="0" i="0" u="none" strike="noStrike" baseline="0"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7</a:t>
            </a:fld>
            <a:endParaRPr lang="en-GB" dirty="0"/>
          </a:p>
        </p:txBody>
      </p:sp>
    </p:spTree>
    <p:extLst>
      <p:ext uri="{BB962C8B-B14F-4D97-AF65-F5344CB8AC3E}">
        <p14:creationId xmlns:p14="http://schemas.microsoft.com/office/powerpoint/2010/main" val="74079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8</a:t>
            </a:fld>
            <a:endParaRPr lang="en-GB" dirty="0"/>
          </a:p>
        </p:txBody>
      </p:sp>
    </p:spTree>
    <p:extLst>
      <p:ext uri="{BB962C8B-B14F-4D97-AF65-F5344CB8AC3E}">
        <p14:creationId xmlns:p14="http://schemas.microsoft.com/office/powerpoint/2010/main" val="345419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recognise that going through an investigation is extremely stressful. At the best of times it can also be lengthy, and there have been delays to many of our processes due to the pandemic.</a:t>
            </a:r>
          </a:p>
          <a:p>
            <a:endParaRPr lang="en-GB" dirty="0"/>
          </a:p>
          <a:p>
            <a:r>
              <a:rPr lang="en-GB" dirty="0"/>
              <a:t>In recognition of this we fund this support service for doctors who are under investigation, which is provided through the BMA. We also provide lots of information online about the investigation process and highlight other sources of support provided nationally.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B5528B-12E9-4B34-892A-C8BCABC0C74D}"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6313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MC Title Dark">
    <p:bg>
      <p:bgPr>
        <a:solidFill>
          <a:schemeClr val="tx2"/>
        </a:solidFill>
        <a:effectLst/>
      </p:bgPr>
    </p:bg>
    <p:spTree>
      <p:nvGrpSpPr>
        <p:cNvPr id="1" name=""/>
        <p:cNvGrpSpPr/>
        <p:nvPr/>
      </p:nvGrpSpPr>
      <p:grpSpPr>
        <a:xfrm>
          <a:off x="0" y="0"/>
          <a:ext cx="0" cy="0"/>
          <a:chOff x="0" y="0"/>
          <a:chExt cx="0" cy="0"/>
        </a:xfrm>
      </p:grpSpPr>
      <p:pic>
        <p:nvPicPr>
          <p:cNvPr id="21" name="Picture 20" descr="A picture containing graphical user interface&#10;&#10;Description automatically generated">
            <a:extLst>
              <a:ext uri="{FF2B5EF4-FFF2-40B4-BE49-F238E27FC236}">
                <a16:creationId xmlns:a16="http://schemas.microsoft.com/office/drawing/2014/main" id="{BE8D1564-EED4-4F5F-A030-16384017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85" y="614610"/>
            <a:ext cx="1014152" cy="1014152"/>
          </a:xfrm>
          <a:prstGeom prst="rect">
            <a:avLst/>
          </a:prstGeom>
        </p:spPr>
      </p:pic>
      <p:sp>
        <p:nvSpPr>
          <p:cNvPr id="3" name="Text Placeholder 2">
            <a:extLst>
              <a:ext uri="{FF2B5EF4-FFF2-40B4-BE49-F238E27FC236}">
                <a16:creationId xmlns:a16="http://schemas.microsoft.com/office/drawing/2014/main" id="{9DED3E9A-BE5A-40CD-8EB0-A6D98FA3614F}"/>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dirty="0"/>
              <a:t>Make your title memorable</a:t>
            </a:r>
          </a:p>
        </p:txBody>
      </p:sp>
      <p:sp>
        <p:nvSpPr>
          <p:cNvPr id="5" name="Text Placeholder 4">
            <a:extLst>
              <a:ext uri="{FF2B5EF4-FFF2-40B4-BE49-F238E27FC236}">
                <a16:creationId xmlns:a16="http://schemas.microsoft.com/office/drawing/2014/main" id="{3DEC03F3-D507-4F6C-B519-0DCF2B77898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16881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MC Divider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9296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MC Title Image 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6" name="Picture 5" descr="A picture containing text, bottle, sign&#10;&#10;Description automatically generated">
            <a:extLst>
              <a:ext uri="{FF2B5EF4-FFF2-40B4-BE49-F238E27FC236}">
                <a16:creationId xmlns:a16="http://schemas.microsoft.com/office/drawing/2014/main" id="{2179801A-A10B-429E-A544-D64776D0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154" y="611126"/>
            <a:ext cx="1014153" cy="1014153"/>
          </a:xfrm>
          <a:prstGeom prst="rect">
            <a:avLst/>
          </a:prstGeom>
        </p:spPr>
      </p:pic>
      <p:sp>
        <p:nvSpPr>
          <p:cNvPr id="9" name="Text Placeholder 2">
            <a:extLst>
              <a:ext uri="{FF2B5EF4-FFF2-40B4-BE49-F238E27FC236}">
                <a16:creationId xmlns:a16="http://schemas.microsoft.com/office/drawing/2014/main" id="{0AAA907D-0E29-4A01-90B2-6A6D9148D722}"/>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10" name="Text Placeholder 4">
            <a:extLst>
              <a:ext uri="{FF2B5EF4-FFF2-40B4-BE49-F238E27FC236}">
                <a16:creationId xmlns:a16="http://schemas.microsoft.com/office/drawing/2014/main" id="{BFEC554B-50ED-4656-B1FE-8ED864959A52}"/>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28393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MC Divider Image White">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470B1F45-2EB2-4300-B10A-2D8B6842D4D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A divider slide with picture</a:t>
            </a:r>
          </a:p>
        </p:txBody>
      </p:sp>
      <p:sp>
        <p:nvSpPr>
          <p:cNvPr id="14" name="Text Placeholder 4">
            <a:extLst>
              <a:ext uri="{FF2B5EF4-FFF2-40B4-BE49-F238E27FC236}">
                <a16:creationId xmlns:a16="http://schemas.microsoft.com/office/drawing/2014/main" id="{F47E1142-A48F-46D6-9511-416DA3D16645}"/>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4179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MC Content Horizont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dirty="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dirty="0"/>
              <a:t>H2 Header</a:t>
            </a:r>
            <a:endParaRPr lang="en-GB" dirty="0"/>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7"/>
            <a:ext cx="10667999" cy="2364444"/>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dirty="0"/>
              <a:t>Click here to add text</a:t>
            </a:r>
          </a:p>
          <a:p>
            <a:pPr lvl="1"/>
            <a:r>
              <a:rPr lang="en-GB" dirty="0"/>
              <a:t>Click here to add text</a:t>
            </a:r>
          </a:p>
          <a:p>
            <a:pPr lvl="2"/>
            <a:r>
              <a:rPr lang="en-GB" dirty="0"/>
              <a:t>Click here to add text</a:t>
            </a:r>
          </a:p>
          <a:p>
            <a:pPr lvl="3"/>
            <a:r>
              <a:rPr lang="en-GB" dirty="0"/>
              <a:t>Click here to add text</a:t>
            </a:r>
          </a:p>
          <a:p>
            <a:pPr lvl="4"/>
            <a:r>
              <a:rPr lang="en-GB" dirty="0"/>
              <a:t>Click here to add text</a:t>
            </a:r>
          </a:p>
          <a:p>
            <a:pPr lvl="5"/>
            <a:r>
              <a:rPr lang="en-GB" dirty="0"/>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dirty="0"/>
          </a:p>
        </p:txBody>
      </p:sp>
      <p:sp>
        <p:nvSpPr>
          <p:cNvPr id="3" name="Content Placeholder 2">
            <a:extLst>
              <a:ext uri="{FF2B5EF4-FFF2-40B4-BE49-F238E27FC236}">
                <a16:creationId xmlns:a16="http://schemas.microsoft.com/office/drawing/2014/main" id="{1BAAAD05-54A2-464C-8EC7-52C58350FE3F}"/>
              </a:ext>
            </a:extLst>
          </p:cNvPr>
          <p:cNvSpPr>
            <a:spLocks noGrp="1"/>
          </p:cNvSpPr>
          <p:nvPr>
            <p:ph sz="quarter" idx="19" hasCustomPrompt="1"/>
          </p:nvPr>
        </p:nvSpPr>
        <p:spPr>
          <a:xfrm>
            <a:off x="690563" y="3567598"/>
            <a:ext cx="10668000" cy="2615260"/>
          </a:xfrm>
          <a:prstGeom prst="rect">
            <a:avLst/>
          </a:prstGeom>
        </p:spPr>
        <p:txBody>
          <a:bodyPr/>
          <a:lstStyle>
            <a:lvl1pPr marL="0" indent="0">
              <a:buNone/>
              <a:defRPr>
                <a:solidFill>
                  <a:schemeClr val="accent5"/>
                </a:solidFill>
              </a:defRPr>
            </a:lvl1pPr>
          </a:lstStyle>
          <a:p>
            <a:pPr lvl="0"/>
            <a:r>
              <a:rPr lang="en-GB" dirty="0"/>
              <a:t>Click the relevant icon below to insert content or image</a:t>
            </a:r>
          </a:p>
        </p:txBody>
      </p:sp>
    </p:spTree>
    <p:extLst>
      <p:ext uri="{BB962C8B-B14F-4D97-AF65-F5344CB8AC3E}">
        <p14:creationId xmlns:p14="http://schemas.microsoft.com/office/powerpoint/2010/main" val="218835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MC Content Vertic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dirty="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dirty="0"/>
              <a:t>H2 Header</a:t>
            </a:r>
            <a:endParaRPr lang="en-GB" dirty="0"/>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dirty="0"/>
          </a:p>
        </p:txBody>
      </p:sp>
      <p:sp>
        <p:nvSpPr>
          <p:cNvPr id="9" name="Text Placeholder 21">
            <a:extLst>
              <a:ext uri="{FF2B5EF4-FFF2-40B4-BE49-F238E27FC236}">
                <a16:creationId xmlns:a16="http://schemas.microsoft.com/office/drawing/2014/main" id="{9DE433B9-4449-4331-85A9-EEA5AA1CF7B6}"/>
              </a:ext>
            </a:extLst>
          </p:cNvPr>
          <p:cNvSpPr>
            <a:spLocks noGrp="1"/>
          </p:cNvSpPr>
          <p:nvPr>
            <p:ph type="body" sz="quarter" idx="18" hasCustomPrompt="1"/>
          </p:nvPr>
        </p:nvSpPr>
        <p:spPr>
          <a:xfrm>
            <a:off x="690324" y="1064555"/>
            <a:ext cx="5231291"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dirty="0"/>
              <a:t>Click here to add text</a:t>
            </a:r>
          </a:p>
          <a:p>
            <a:pPr lvl="1"/>
            <a:r>
              <a:rPr lang="en-GB" dirty="0"/>
              <a:t>Click here to add text</a:t>
            </a:r>
          </a:p>
          <a:p>
            <a:pPr lvl="2"/>
            <a:r>
              <a:rPr lang="en-GB" dirty="0"/>
              <a:t>Click here to add text</a:t>
            </a:r>
          </a:p>
          <a:p>
            <a:pPr lvl="3"/>
            <a:r>
              <a:rPr lang="en-GB" dirty="0"/>
              <a:t>Click here to add text</a:t>
            </a:r>
          </a:p>
          <a:p>
            <a:pPr lvl="4"/>
            <a:r>
              <a:rPr lang="en-GB" dirty="0"/>
              <a:t>Click here to add text</a:t>
            </a:r>
          </a:p>
          <a:p>
            <a:pPr lvl="5"/>
            <a:r>
              <a:rPr lang="en-GB" dirty="0"/>
              <a:t>Click here to add text</a:t>
            </a:r>
          </a:p>
        </p:txBody>
      </p:sp>
      <p:sp>
        <p:nvSpPr>
          <p:cNvPr id="10" name="Content Placeholder 2">
            <a:extLst>
              <a:ext uri="{FF2B5EF4-FFF2-40B4-BE49-F238E27FC236}">
                <a16:creationId xmlns:a16="http://schemas.microsoft.com/office/drawing/2014/main" id="{8494116E-7D87-44B2-A290-1F90613E0137}"/>
              </a:ext>
            </a:extLst>
          </p:cNvPr>
          <p:cNvSpPr>
            <a:spLocks noGrp="1"/>
          </p:cNvSpPr>
          <p:nvPr>
            <p:ph sz="quarter" idx="20" hasCustomPrompt="1"/>
          </p:nvPr>
        </p:nvSpPr>
        <p:spPr>
          <a:xfrm>
            <a:off x="6270386" y="1064556"/>
            <a:ext cx="5088176" cy="5118302"/>
          </a:xfrm>
          <a:prstGeom prst="rect">
            <a:avLst/>
          </a:prstGeom>
        </p:spPr>
        <p:txBody>
          <a:bodyPr/>
          <a:lstStyle>
            <a:lvl1pPr marL="0" indent="0">
              <a:buNone/>
              <a:defRPr>
                <a:solidFill>
                  <a:schemeClr val="accent5"/>
                </a:solidFill>
              </a:defRPr>
            </a:lvl1pPr>
          </a:lstStyle>
          <a:p>
            <a:pPr lvl="0"/>
            <a:r>
              <a:rPr lang="en-GB" dirty="0"/>
              <a:t>Click the relevant icon below to insert content or image</a:t>
            </a:r>
          </a:p>
        </p:txBody>
      </p:sp>
    </p:spTree>
    <p:extLst>
      <p:ext uri="{BB962C8B-B14F-4D97-AF65-F5344CB8AC3E}">
        <p14:creationId xmlns:p14="http://schemas.microsoft.com/office/powerpoint/2010/main" val="383935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MC Text Content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dirty="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dirty="0"/>
              <a:t>H2 Header</a:t>
            </a:r>
            <a:endParaRPr lang="en-GB" dirty="0"/>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6"/>
            <a:ext cx="10667999"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dirty="0"/>
              <a:t>Click here to add text</a:t>
            </a:r>
          </a:p>
          <a:p>
            <a:pPr lvl="1"/>
            <a:r>
              <a:rPr lang="en-GB" dirty="0"/>
              <a:t>Click here to add text</a:t>
            </a:r>
          </a:p>
          <a:p>
            <a:pPr lvl="2"/>
            <a:r>
              <a:rPr lang="en-GB" dirty="0"/>
              <a:t>Click here to add text</a:t>
            </a:r>
          </a:p>
          <a:p>
            <a:pPr lvl="3"/>
            <a:r>
              <a:rPr lang="en-GB" dirty="0"/>
              <a:t>Click here to add text</a:t>
            </a:r>
          </a:p>
          <a:p>
            <a:pPr lvl="4"/>
            <a:r>
              <a:rPr lang="en-GB" dirty="0"/>
              <a:t>Click here to add text</a:t>
            </a:r>
          </a:p>
          <a:p>
            <a:pPr lvl="5"/>
            <a:r>
              <a:rPr lang="en-GB" dirty="0"/>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dirty="0"/>
          </a:p>
        </p:txBody>
      </p:sp>
    </p:spTree>
    <p:extLst>
      <p:ext uri="{BB962C8B-B14F-4D97-AF65-F5344CB8AC3E}">
        <p14:creationId xmlns:p14="http://schemas.microsoft.com/office/powerpoint/2010/main" val="24085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fld id="{01DE3A50-BF49-4D28-89DF-A138E446CB99}" type="datetimeFigureOut">
              <a:rPr lang="en-GB"/>
              <a:pPr/>
              <a:t>10/10/2022</a:t>
            </a:fld>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2E6EB9B7-E1B9-43E0-B346-DA4311514FC9}" type="slidenum">
              <a:rPr lang="en-GB"/>
              <a:pPr/>
              <a:t>‹#›</a:t>
            </a:fld>
            <a:endParaRPr lang="en-GB"/>
          </a:p>
        </p:txBody>
      </p:sp>
    </p:spTree>
    <p:extLst>
      <p:ext uri="{BB962C8B-B14F-4D97-AF65-F5344CB8AC3E}">
        <p14:creationId xmlns:p14="http://schemas.microsoft.com/office/powerpoint/2010/main" val="105703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237570"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237571"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237572" name="Rectangle 4"/>
          <p:cNvSpPr>
            <a:spLocks noGrp="1" noChangeArrowheads="1"/>
          </p:cNvSpPr>
          <p:nvPr>
            <p:ph type="sldNum" sz="quarter" idx="4"/>
          </p:nvPr>
        </p:nvSpPr>
        <p:spPr/>
        <p:txBody>
          <a:bodyPr/>
          <a:lstStyle>
            <a:lvl1pPr>
              <a:defRPr/>
            </a:lvl1pPr>
          </a:lstStyle>
          <a:p>
            <a:fld id="{897EE8D6-3E9A-4D04-871A-79F6757B065C}" type="slidenum">
              <a:rPr lang="en-GB">
                <a:solidFill>
                  <a:srgbClr val="000000"/>
                </a:solidFill>
              </a:rPr>
              <a:pPr/>
              <a:t>‹#›</a:t>
            </a:fld>
            <a:endParaRPr lang="en-GB">
              <a:solidFill>
                <a:srgbClr val="000000"/>
              </a:solidFill>
            </a:endParaRPr>
          </a:p>
        </p:txBody>
      </p:sp>
      <p:pic>
        <p:nvPicPr>
          <p:cNvPr id="237573" name="Picture 6" descr="GMCLogo no strap.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1352" y="6237289"/>
            <a:ext cx="73024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4" name="Picture 3" descr="cover-D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5" name="Rectangle 7"/>
          <p:cNvSpPr>
            <a:spLocks noGrp="1" noChangeArrowheads="1"/>
          </p:cNvSpPr>
          <p:nvPr>
            <p:ph type="ctrTitle"/>
          </p:nvPr>
        </p:nvSpPr>
        <p:spPr>
          <a:xfrm>
            <a:off x="478367" y="3184526"/>
            <a:ext cx="10363200" cy="792163"/>
          </a:xfrm>
        </p:spPr>
        <p:txBody>
          <a:bodyPr anchor="t"/>
          <a:lstStyle>
            <a:lvl1pPr>
              <a:defRPr sz="2800">
                <a:solidFill>
                  <a:schemeClr val="bg1"/>
                </a:solidFill>
              </a:defRPr>
            </a:lvl1pPr>
          </a:lstStyle>
          <a:p>
            <a:pPr lvl="0"/>
            <a:r>
              <a:rPr lang="en-GB" noProof="0"/>
              <a:t>Click to edit Master title style</a:t>
            </a:r>
          </a:p>
        </p:txBody>
      </p:sp>
      <p:sp>
        <p:nvSpPr>
          <p:cNvPr id="237576" name="Rectangle 8"/>
          <p:cNvSpPr>
            <a:spLocks noGrp="1" noChangeArrowheads="1"/>
          </p:cNvSpPr>
          <p:nvPr>
            <p:ph type="subTitle" idx="1"/>
          </p:nvPr>
        </p:nvSpPr>
        <p:spPr>
          <a:xfrm>
            <a:off x="478367" y="4246563"/>
            <a:ext cx="10365317" cy="792162"/>
          </a:xfrm>
        </p:spPr>
        <p:txBody>
          <a:bodyPr/>
          <a:lstStyle>
            <a:lvl1pPr marL="0" indent="0">
              <a:buFont typeface="Wingdings" pitchFamily="2" charset="2"/>
              <a:buNone/>
              <a:defRPr sz="2200">
                <a:solidFill>
                  <a:schemeClr val="bg1"/>
                </a:solidFill>
              </a:defRPr>
            </a:lvl1pPr>
          </a:lstStyle>
          <a:p>
            <a:pPr lvl="0"/>
            <a:r>
              <a:rPr lang="en-GB" noProof="0"/>
              <a:t>Click to edit Master subtitle style</a:t>
            </a:r>
          </a:p>
        </p:txBody>
      </p:sp>
      <p:pic>
        <p:nvPicPr>
          <p:cNvPr id="237577" name="Picture 4" descr="GMC+STRAP_BWHITE_MAC.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5734" y="5443539"/>
            <a:ext cx="206163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581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7575"/>
                                        </p:tgtEl>
                                        <p:attrNameLst>
                                          <p:attrName>style.visibility</p:attrName>
                                        </p:attrNameLst>
                                      </p:cBhvr>
                                      <p:to>
                                        <p:strVal val="visible"/>
                                      </p:to>
                                    </p:set>
                                    <p:animEffect transition="in" filter="fade">
                                      <p:cBhvr>
                                        <p:cTn id="7" dur="1000"/>
                                        <p:tgtEl>
                                          <p:spTgt spid="23757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7576">
                                            <p:txEl>
                                              <p:pRg st="0" end="0"/>
                                            </p:txEl>
                                          </p:spTgt>
                                        </p:tgtEl>
                                        <p:attrNameLst>
                                          <p:attrName>style.visibility</p:attrName>
                                        </p:attrNameLst>
                                      </p:cBhvr>
                                      <p:to>
                                        <p:strVal val="visible"/>
                                      </p:to>
                                    </p:set>
                                    <p:animEffect transition="in" filter="fade">
                                      <p:cBhvr>
                                        <p:cTn id="11" dur="1000"/>
                                        <p:tgtEl>
                                          <p:spTgt spid="2375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5" grpId="0"/>
      <p:bldP spid="237576" grpId="0" build="p">
        <p:tmplLst>
          <p:tmpl lvl="1">
            <p:tnLst>
              <p:par>
                <p:cTn presetID="10" presetClass="entr" presetSubtype="0" fill="hold" nodeType="afterEffect">
                  <p:stCondLst>
                    <p:cond delay="0"/>
                  </p:stCondLst>
                  <p:childTnLst>
                    <p:set>
                      <p:cBhvr>
                        <p:cTn dur="1" fill="hold">
                          <p:stCondLst>
                            <p:cond delay="0"/>
                          </p:stCondLst>
                        </p:cTn>
                        <p:tgtEl>
                          <p:spTgt spid="237576"/>
                        </p:tgtEl>
                        <p:attrNameLst>
                          <p:attrName>style.visibility</p:attrName>
                        </p:attrNameLst>
                      </p:cBhvr>
                      <p:to>
                        <p:strVal val="visible"/>
                      </p:to>
                    </p:set>
                    <p:animEffect transition="in" filter="fade">
                      <p:cBhvr>
                        <p:cTn dur="1000"/>
                        <p:tgtEl>
                          <p:spTgt spid="23757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7576"/>
                        </p:tgtEl>
                        <p:attrNameLst>
                          <p:attrName>style.visibility</p:attrName>
                        </p:attrNameLst>
                      </p:cBhvr>
                      <p:to>
                        <p:strVal val="visible"/>
                      </p:to>
                    </p:set>
                    <p:animEffect transition="in" filter="fade">
                      <p:cBhvr>
                        <p:cTn dur="1000"/>
                        <p:tgtEl>
                          <p:spTgt spid="237576"/>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7576"/>
                        </p:tgtEl>
                        <p:attrNameLst>
                          <p:attrName>style.visibility</p:attrName>
                        </p:attrNameLst>
                      </p:cBhvr>
                      <p:to>
                        <p:strVal val="visible"/>
                      </p:to>
                    </p:set>
                    <p:animEffect transition="in" filter="fade">
                      <p:cBhvr>
                        <p:cTn dur="1000"/>
                        <p:tgtEl>
                          <p:spTgt spid="23757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MC Divider Dark">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dirty="0"/>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01550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MC Title Image Dark">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CFD9A81D-377C-4207-AC20-DCC26E78B6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1878" y="611126"/>
            <a:ext cx="1014152" cy="1014152"/>
          </a:xfrm>
          <a:prstGeom prst="rect">
            <a:avLst/>
          </a:prstGeom>
        </p:spPr>
      </p:pic>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dirty="0"/>
              <a:t>Click the relevant icon below to insert content or image</a:t>
            </a:r>
          </a:p>
        </p:txBody>
      </p:sp>
      <p:sp>
        <p:nvSpPr>
          <p:cNvPr id="12" name="Text Placeholder 2">
            <a:extLst>
              <a:ext uri="{FF2B5EF4-FFF2-40B4-BE49-F238E27FC236}">
                <a16:creationId xmlns:a16="http://schemas.microsoft.com/office/drawing/2014/main" id="{31B0C7AD-49CF-4C26-818F-55398204E2A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dirty="0"/>
              <a:t>Make your title memorable</a:t>
            </a:r>
          </a:p>
        </p:txBody>
      </p:sp>
      <p:sp>
        <p:nvSpPr>
          <p:cNvPr id="6" name="Text Placeholder 4">
            <a:extLst>
              <a:ext uri="{FF2B5EF4-FFF2-40B4-BE49-F238E27FC236}">
                <a16:creationId xmlns:a16="http://schemas.microsoft.com/office/drawing/2014/main" id="{7FE88A72-D027-4B91-B318-EC2086DF0A93}"/>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03035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MC Divider Image Dark">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dirty="0"/>
              <a:t>Click the relevant icon below to insert content or image</a:t>
            </a:r>
          </a:p>
        </p:txBody>
      </p:sp>
      <p:cxnSp>
        <p:nvCxnSpPr>
          <p:cNvPr id="8" name="Straight Connector 7">
            <a:extLst>
              <a:ext uri="{FF2B5EF4-FFF2-40B4-BE49-F238E27FC236}">
                <a16:creationId xmlns:a16="http://schemas.microsoft.com/office/drawing/2014/main" id="{5F8C7911-7724-4096-9505-ED6B68432B0B}"/>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E9DC0E-180A-4EF9-BBC4-C1BA3090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532" y="6412329"/>
            <a:ext cx="1620000" cy="145228"/>
          </a:xfrm>
          <a:prstGeom prst="rect">
            <a:avLst/>
          </a:prstGeom>
        </p:spPr>
      </p:pic>
      <p:sp>
        <p:nvSpPr>
          <p:cNvPr id="12" name="Text Placeholder 2">
            <a:extLst>
              <a:ext uri="{FF2B5EF4-FFF2-40B4-BE49-F238E27FC236}">
                <a16:creationId xmlns:a16="http://schemas.microsoft.com/office/drawing/2014/main" id="{739082E9-0914-48A7-AC6D-7F20951566E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dirty="0"/>
              <a:t>A divider slide with picture</a:t>
            </a:r>
          </a:p>
        </p:txBody>
      </p:sp>
      <p:sp>
        <p:nvSpPr>
          <p:cNvPr id="13" name="Text Placeholder 4">
            <a:extLst>
              <a:ext uri="{FF2B5EF4-FFF2-40B4-BE49-F238E27FC236}">
                <a16:creationId xmlns:a16="http://schemas.microsoft.com/office/drawing/2014/main" id="{8C5863EB-2E92-42E8-ACD5-2F00F3335CF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83791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MC Title light">
    <p:bg>
      <p:bgPr>
        <a:solidFill>
          <a:schemeClr val="accent6"/>
        </a:solidFill>
        <a:effectLst/>
      </p:bgPr>
    </p:bg>
    <p:spTree>
      <p:nvGrpSpPr>
        <p:cNvPr id="1" name=""/>
        <p:cNvGrpSpPr/>
        <p:nvPr/>
      </p:nvGrpSpPr>
      <p:grpSpPr>
        <a:xfrm>
          <a:off x="0" y="0"/>
          <a:ext cx="0" cy="0"/>
          <a:chOff x="0" y="0"/>
          <a:chExt cx="0" cy="0"/>
        </a:xfrm>
      </p:grpSpPr>
      <p:pic>
        <p:nvPicPr>
          <p:cNvPr id="8" name="Picture 7" descr="A picture containing text, bottle, sign&#10;&#10;Description automatically generated">
            <a:extLst>
              <a:ext uri="{FF2B5EF4-FFF2-40B4-BE49-F238E27FC236}">
                <a16:creationId xmlns:a16="http://schemas.microsoft.com/office/drawing/2014/main" id="{A5BEF089-A1C0-402D-9F3D-ABD7EBD39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3960" y="627116"/>
            <a:ext cx="1014153" cy="1014153"/>
          </a:xfrm>
          <a:prstGeom prst="rect">
            <a:avLst/>
          </a:prstGeom>
        </p:spPr>
      </p:pic>
      <p:sp>
        <p:nvSpPr>
          <p:cNvPr id="6" name="Text Placeholder 2">
            <a:extLst>
              <a:ext uri="{FF2B5EF4-FFF2-40B4-BE49-F238E27FC236}">
                <a16:creationId xmlns:a16="http://schemas.microsoft.com/office/drawing/2014/main" id="{BC56DBEA-72ED-4530-95E8-61A85E1A33C3}"/>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7" name="Text Placeholder 4">
            <a:extLst>
              <a:ext uri="{FF2B5EF4-FFF2-40B4-BE49-F238E27FC236}">
                <a16:creationId xmlns:a16="http://schemas.microsoft.com/office/drawing/2014/main" id="{61783978-8454-42F0-81D5-A46047F0F11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43799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MC Divider Light">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7104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MC Title Image Ligh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6" name="Picture 5" descr="A picture containing text, bottle, sign&#10;&#10;Description automatically generated">
            <a:extLst>
              <a:ext uri="{FF2B5EF4-FFF2-40B4-BE49-F238E27FC236}">
                <a16:creationId xmlns:a16="http://schemas.microsoft.com/office/drawing/2014/main" id="{2179801A-A10B-429E-A544-D64776D0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154" y="611126"/>
            <a:ext cx="1014153" cy="1014153"/>
          </a:xfrm>
          <a:prstGeom prst="rect">
            <a:avLst/>
          </a:prstGeom>
        </p:spPr>
      </p:pic>
      <p:sp>
        <p:nvSpPr>
          <p:cNvPr id="12" name="Text Placeholder 2">
            <a:extLst>
              <a:ext uri="{FF2B5EF4-FFF2-40B4-BE49-F238E27FC236}">
                <a16:creationId xmlns:a16="http://schemas.microsoft.com/office/drawing/2014/main" id="{72B31555-6AA6-4651-8119-C44A648DB23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13" name="Text Placeholder 4">
            <a:extLst>
              <a:ext uri="{FF2B5EF4-FFF2-40B4-BE49-F238E27FC236}">
                <a16:creationId xmlns:a16="http://schemas.microsoft.com/office/drawing/2014/main" id="{99A708C4-4881-44B5-872B-A3EC98201817}"/>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13828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MC Divider Image Light">
    <p:bg>
      <p:bgPr>
        <a:solidFill>
          <a:schemeClr val="accent6"/>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387A87F-B1F6-499E-AFFC-9E446BA5C65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A divider slide with picture</a:t>
            </a:r>
          </a:p>
        </p:txBody>
      </p:sp>
      <p:sp>
        <p:nvSpPr>
          <p:cNvPr id="14" name="Text Placeholder 4">
            <a:extLst>
              <a:ext uri="{FF2B5EF4-FFF2-40B4-BE49-F238E27FC236}">
                <a16:creationId xmlns:a16="http://schemas.microsoft.com/office/drawing/2014/main" id="{D6492D8C-4B1C-4DDC-9AFD-D4E6852C3AD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21692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MC Title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bottle, sign&#10;&#10;Description automatically generated">
            <a:extLst>
              <a:ext uri="{FF2B5EF4-FFF2-40B4-BE49-F238E27FC236}">
                <a16:creationId xmlns:a16="http://schemas.microsoft.com/office/drawing/2014/main" id="{4EEB1EB9-DD78-495E-98A9-D2C26A281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3960" y="627116"/>
            <a:ext cx="1014153" cy="1014153"/>
          </a:xfrm>
          <a:prstGeom prst="rect">
            <a:avLst/>
          </a:prstGeom>
        </p:spPr>
      </p:pic>
      <p:sp>
        <p:nvSpPr>
          <p:cNvPr id="5" name="Text Placeholder 2">
            <a:extLst>
              <a:ext uri="{FF2B5EF4-FFF2-40B4-BE49-F238E27FC236}">
                <a16:creationId xmlns:a16="http://schemas.microsoft.com/office/drawing/2014/main" id="{EB1A7797-9E2E-4888-B711-AFC0577EB684}"/>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8" name="Text Placeholder 4">
            <a:extLst>
              <a:ext uri="{FF2B5EF4-FFF2-40B4-BE49-F238E27FC236}">
                <a16:creationId xmlns:a16="http://schemas.microsoft.com/office/drawing/2014/main" id="{0E047ABF-D9B8-4060-AE39-BCD81EC8C4EC}"/>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01183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9C2B29-01A4-49AB-A06C-CAB142447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476143AC-EABC-4CA9-905C-057EC4A69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9EB8F0-6056-4EF7-AB14-D304A8CEF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3A8E-DB68-445D-BC49-52F20A2D5C96}" type="slidenum">
              <a:rPr lang="en-GB" smtClean="0"/>
              <a:t>‹#›</a:t>
            </a:fld>
            <a:endParaRPr lang="en-GB" dirty="0"/>
          </a:p>
        </p:txBody>
      </p:sp>
      <p:sp>
        <p:nvSpPr>
          <p:cNvPr id="7" name="Text Placeholder 27">
            <a:extLst>
              <a:ext uri="{FF2B5EF4-FFF2-40B4-BE49-F238E27FC236}">
                <a16:creationId xmlns:a16="http://schemas.microsoft.com/office/drawing/2014/main" id="{C5F5D8DE-152A-46D1-963B-347DB63D3590}"/>
              </a:ext>
            </a:extLst>
          </p:cNvPr>
          <p:cNvSpPr txBox="1">
            <a:spLocks/>
          </p:cNvSpPr>
          <p:nvPr userDrawn="1"/>
        </p:nvSpPr>
        <p:spPr>
          <a:xfrm>
            <a:off x="587974" y="1613000"/>
            <a:ext cx="9769162" cy="3208479"/>
          </a:xfrm>
          <a:prstGeom prst="rect">
            <a:avLst/>
          </a:prstGeom>
        </p:spPr>
        <p:txBody>
          <a:bodyPr/>
          <a:lstStyle>
            <a:lvl1pPr marL="48600" indent="0" algn="l" defTabSz="914400" rtl="0" eaLnBrk="1" latinLnBrk="0" hangingPunct="1">
              <a:lnSpc>
                <a:spcPct val="90000"/>
              </a:lnSpc>
              <a:spcBef>
                <a:spcPts val="1000"/>
              </a:spcBef>
              <a:buFont typeface="Arial" panose="020B0604020202020204" pitchFamily="34" charset="0"/>
              <a:buNone/>
              <a:defRPr sz="15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accent5"/>
                </a:solidFill>
                <a:latin typeface="+mn-lt"/>
                <a:ea typeface="+mn-ea"/>
                <a:cs typeface="+mn-cs"/>
              </a:defRPr>
            </a:lvl2pPr>
            <a:lvl3pPr marL="18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3600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mn-lt"/>
                <a:ea typeface="+mn-ea"/>
                <a:cs typeface="+mn-cs"/>
              </a:defRPr>
            </a:lvl4pPr>
            <a:lvl5pPr marL="54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7200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ts val="1800"/>
              </a:lnSpc>
              <a:spcAft>
                <a:spcPts val="700"/>
              </a:spcAft>
              <a:buClr>
                <a:srgbClr val="F39200"/>
              </a:buClr>
              <a:buSzPts val="1000"/>
              <a:buFont typeface="Wingdings" panose="05000000000000000000" pitchFamily="2" charset="2"/>
              <a:buChar char=""/>
              <a:tabLst>
                <a:tab pos="180340" algn="l"/>
              </a:tabLst>
            </a:pPr>
            <a:endParaRPr lang="en-GB" sz="1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8869914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4" r:id="rId5"/>
    <p:sldLayoutId id="2147483658" r:id="rId6"/>
    <p:sldLayoutId id="2147483666" r:id="rId7"/>
    <p:sldLayoutId id="2147483667" r:id="rId8"/>
    <p:sldLayoutId id="2147483660" r:id="rId9"/>
    <p:sldLayoutId id="2147483661" r:id="rId10"/>
    <p:sldLayoutId id="2147483669" r:id="rId11"/>
    <p:sldLayoutId id="2147483670" r:id="rId12"/>
    <p:sldLayoutId id="2147483662" r:id="rId13"/>
    <p:sldLayoutId id="2147483668" r:id="rId14"/>
    <p:sldLayoutId id="2147483671" r:id="rId15"/>
    <p:sldLayoutId id="2147483672" r:id="rId16"/>
    <p:sldLayoutId id="2147483676" r:id="rId17"/>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mc-uk.org/DC4528_Guidance_GMC_Thresholds.pdf_48163325.pdf"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hyperlink" Target="mailto:Katie.Laugharne@gmc-uk.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mc-uk.org/ethical-guidance/ethical-guidance-for-doctors/good-medical-practice/domain-4---maintaining-trust"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www.gmc-uk.org/DC4528_Guidance_GMC_Thresholds.pdf_48163325.pdf"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hyperlink" Target="https://www.gmc-uk.org/concerns/information-for-doctors-under-investigation/support-for-doctors/managing-your-healt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hyperlink" Target="https://www.gmc-uk.org/concerns/information-for-doctors-under-investigation/health-assessmen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data.gmc-uk.org/gmcdata/home/#/reports/The%20Register/Stats/repor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s://www.gmc-uk.org/concerns/information-for-doctors-under-investigation/support-for-doctors" TargetMode="External"/><Relationship Id="rId4" Type="http://schemas.openxmlformats.org/officeDocument/2006/relationships/diagramData" Target="../diagrams/data3.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10327-080D-4E54-BD68-46587CDB0782}"/>
              </a:ext>
            </a:extLst>
          </p:cNvPr>
          <p:cNvSpPr>
            <a:spLocks noGrp="1"/>
          </p:cNvSpPr>
          <p:nvPr>
            <p:ph type="body" sz="quarter" idx="10"/>
          </p:nvPr>
        </p:nvSpPr>
        <p:spPr/>
        <p:txBody>
          <a:bodyPr/>
          <a:lstStyle/>
          <a:p>
            <a:r>
              <a:rPr lang="en-GB" dirty="0"/>
              <a:t>GMC </a:t>
            </a:r>
            <a:r>
              <a:rPr lang="en-GB" dirty="0" err="1"/>
              <a:t>FtP</a:t>
            </a:r>
            <a:r>
              <a:rPr lang="en-GB" dirty="0"/>
              <a:t> and My Trainee</a:t>
            </a:r>
          </a:p>
        </p:txBody>
      </p:sp>
      <p:sp>
        <p:nvSpPr>
          <p:cNvPr id="3" name="Text Placeholder 2">
            <a:extLst>
              <a:ext uri="{FF2B5EF4-FFF2-40B4-BE49-F238E27FC236}">
                <a16:creationId xmlns:a16="http://schemas.microsoft.com/office/drawing/2014/main" id="{05BAD623-1A78-4A95-A332-0CFD499BADAC}"/>
              </a:ext>
            </a:extLst>
          </p:cNvPr>
          <p:cNvSpPr>
            <a:spLocks noGrp="1"/>
          </p:cNvSpPr>
          <p:nvPr>
            <p:ph type="body" sz="quarter" idx="11"/>
          </p:nvPr>
        </p:nvSpPr>
        <p:spPr/>
        <p:txBody>
          <a:bodyPr/>
          <a:lstStyle/>
          <a:p>
            <a:r>
              <a:rPr lang="en-GB" dirty="0"/>
              <a:t>Educational Supervisors Update Day 13</a:t>
            </a:r>
            <a:r>
              <a:rPr lang="en-GB" baseline="30000" dirty="0"/>
              <a:t>th</a:t>
            </a:r>
            <a:r>
              <a:rPr lang="en-GB" dirty="0"/>
              <a:t> October 2022</a:t>
            </a:r>
          </a:p>
          <a:p>
            <a:endParaRPr lang="en-GB" dirty="0"/>
          </a:p>
          <a:p>
            <a:r>
              <a:rPr lang="en-GB" dirty="0"/>
              <a:t>Katie Laugharne GMC Wales Employer Liaison Adviser</a:t>
            </a:r>
          </a:p>
        </p:txBody>
      </p:sp>
    </p:spTree>
    <p:extLst>
      <p:ext uri="{BB962C8B-B14F-4D97-AF65-F5344CB8AC3E}">
        <p14:creationId xmlns:p14="http://schemas.microsoft.com/office/powerpoint/2010/main" val="19560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4ACA7D-5A2F-4AF5-9A11-08D13C52259F}"/>
              </a:ext>
            </a:extLst>
          </p:cNvPr>
          <p:cNvSpPr>
            <a:spLocks noGrp="1"/>
          </p:cNvSpPr>
          <p:nvPr>
            <p:ph type="body" sz="quarter" idx="13"/>
          </p:nvPr>
        </p:nvSpPr>
        <p:spPr/>
        <p:txBody>
          <a:bodyPr/>
          <a:lstStyle/>
          <a:p>
            <a:r>
              <a:rPr lang="en-GB" dirty="0"/>
              <a:t>Principles of </a:t>
            </a:r>
            <a:r>
              <a:rPr lang="en-GB" dirty="0" err="1"/>
              <a:t>FtP</a:t>
            </a:r>
            <a:endParaRPr lang="en-GB" dirty="0"/>
          </a:p>
        </p:txBody>
      </p:sp>
      <p:sp>
        <p:nvSpPr>
          <p:cNvPr id="7" name="Text Placeholder 6">
            <a:extLst>
              <a:ext uri="{FF2B5EF4-FFF2-40B4-BE49-F238E27FC236}">
                <a16:creationId xmlns:a16="http://schemas.microsoft.com/office/drawing/2014/main" id="{812C8544-761C-4BB2-86DD-E3080EAB9787}"/>
              </a:ext>
            </a:extLst>
          </p:cNvPr>
          <p:cNvSpPr>
            <a:spLocks noGrp="1"/>
          </p:cNvSpPr>
          <p:nvPr>
            <p:ph type="body" sz="quarter" idx="18"/>
          </p:nvPr>
        </p:nvSpPr>
        <p:spPr>
          <a:xfrm>
            <a:off x="690325" y="1064556"/>
            <a:ext cx="7338668" cy="5118301"/>
          </a:xfrm>
        </p:spPr>
        <p:txBody>
          <a:bodyPr/>
          <a:lstStyle/>
          <a:p>
            <a:r>
              <a:rPr lang="en-GB" sz="2400" dirty="0"/>
              <a:t>To protect and maintain standards, patient safety and public confidence in the profession</a:t>
            </a:r>
          </a:p>
          <a:p>
            <a:endParaRPr lang="en-GB" sz="2400" dirty="0"/>
          </a:p>
          <a:p>
            <a:r>
              <a:rPr lang="en-GB" sz="2400" dirty="0"/>
              <a:t>Focus is on </a:t>
            </a:r>
            <a:r>
              <a:rPr lang="en-GB" sz="2400" b="1" dirty="0"/>
              <a:t>current</a:t>
            </a:r>
            <a:r>
              <a:rPr lang="en-GB" sz="2400" dirty="0"/>
              <a:t> impairment</a:t>
            </a:r>
          </a:p>
          <a:p>
            <a:endParaRPr lang="en-GB" sz="2400" dirty="0"/>
          </a:p>
          <a:p>
            <a:r>
              <a:rPr lang="en-GB" sz="2400" dirty="0"/>
              <a:t>Balancing assessment of risk and local assurances / mitigations</a:t>
            </a:r>
          </a:p>
          <a:p>
            <a:endParaRPr lang="en-GB" sz="2400" dirty="0"/>
          </a:p>
          <a:p>
            <a:r>
              <a:rPr lang="en-GB" sz="2400" b="1" dirty="0"/>
              <a:t>‘Ideally, concerns will be dealt with locally; </a:t>
            </a:r>
            <a:r>
              <a:rPr lang="en-GB" sz="2400" dirty="0"/>
              <a:t>a referral can be made at any point if there is an immediate or serious potential risk to patient safety or public confidence in the profession’</a:t>
            </a:r>
            <a:endParaRPr lang="en-GB" sz="2400" dirty="0">
              <a:solidFill>
                <a:srgbClr val="000000"/>
              </a:solidFill>
            </a:endParaRPr>
          </a:p>
          <a:p>
            <a:endParaRPr lang="en-GB" sz="2400" dirty="0"/>
          </a:p>
          <a:p>
            <a:endParaRPr lang="en-GB" sz="2400" dirty="0"/>
          </a:p>
        </p:txBody>
      </p:sp>
      <p:sp>
        <p:nvSpPr>
          <p:cNvPr id="3" name="Slide Number Placeholder 2">
            <a:extLst>
              <a:ext uri="{FF2B5EF4-FFF2-40B4-BE49-F238E27FC236}">
                <a16:creationId xmlns:a16="http://schemas.microsoft.com/office/drawing/2014/main" id="{5E28119A-4E27-4C8F-AC5C-C995392FCCCE}"/>
              </a:ext>
            </a:extLst>
          </p:cNvPr>
          <p:cNvSpPr>
            <a:spLocks noGrp="1"/>
          </p:cNvSpPr>
          <p:nvPr>
            <p:ph type="sldNum" sz="quarter" idx="12"/>
          </p:nvPr>
        </p:nvSpPr>
        <p:spPr/>
        <p:txBody>
          <a:bodyPr/>
          <a:lstStyle/>
          <a:p>
            <a:fld id="{5E0A3A8E-DB68-445D-BC49-52F20A2D5C96}" type="slidenum">
              <a:rPr lang="en-GB" smtClean="0"/>
              <a:pPr/>
              <a:t>10</a:t>
            </a:fld>
            <a:endParaRPr lang="en-GB" dirty="0"/>
          </a:p>
        </p:txBody>
      </p:sp>
      <p:grpSp>
        <p:nvGrpSpPr>
          <p:cNvPr id="5" name="Group 4">
            <a:extLst>
              <a:ext uri="{FF2B5EF4-FFF2-40B4-BE49-F238E27FC236}">
                <a16:creationId xmlns:a16="http://schemas.microsoft.com/office/drawing/2014/main" id="{7F69976B-9904-4F7F-8ACD-9C6532C4CABD}"/>
              </a:ext>
            </a:extLst>
          </p:cNvPr>
          <p:cNvGrpSpPr/>
          <p:nvPr/>
        </p:nvGrpSpPr>
        <p:grpSpPr>
          <a:xfrm>
            <a:off x="8019172" y="468847"/>
            <a:ext cx="3339151" cy="3154859"/>
            <a:chOff x="2744986" y="1811574"/>
            <a:chExt cx="3643313" cy="3583781"/>
          </a:xfrm>
        </p:grpSpPr>
        <p:pic>
          <p:nvPicPr>
            <p:cNvPr id="8" name="Picture 14" descr="circle jigsaw_education">
              <a:extLst>
                <a:ext uri="{FF2B5EF4-FFF2-40B4-BE49-F238E27FC236}">
                  <a16:creationId xmlns:a16="http://schemas.microsoft.com/office/drawing/2014/main" id="{39B1F921-D281-4153-B879-3B4191ACC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602" y="1811574"/>
              <a:ext cx="2450306" cy="138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ircle jigsaw_fitness to practise">
              <a:extLst>
                <a:ext uri="{FF2B5EF4-FFF2-40B4-BE49-F238E27FC236}">
                  <a16:creationId xmlns:a16="http://schemas.microsoft.com/office/drawing/2014/main" id="{7B39A43B-D785-4684-9164-17EFD55A9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717" y="3814205"/>
              <a:ext cx="28003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ircle jigsaw_registration">
              <a:extLst>
                <a:ext uri="{FF2B5EF4-FFF2-40B4-BE49-F238E27FC236}">
                  <a16:creationId xmlns:a16="http://schemas.microsoft.com/office/drawing/2014/main" id="{A4F5FC22-E652-494F-AC3C-DE4EBC8F4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986" y="2134233"/>
              <a:ext cx="1578769"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ircle jigsaw_revalidation">
              <a:extLst>
                <a:ext uri="{FF2B5EF4-FFF2-40B4-BE49-F238E27FC236}">
                  <a16:creationId xmlns:a16="http://schemas.microsoft.com/office/drawing/2014/main" id="{FB526A2D-F27F-44DD-B0B1-10C670279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734" y="2414029"/>
              <a:ext cx="1477565" cy="271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ircle jigsaw_standard">
              <a:extLst>
                <a:ext uri="{FF2B5EF4-FFF2-40B4-BE49-F238E27FC236}">
                  <a16:creationId xmlns:a16="http://schemas.microsoft.com/office/drawing/2014/main" id="{908014A7-48F0-4FE8-833C-9EEF7419A6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411" y="2456892"/>
              <a:ext cx="2187179" cy="232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22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hite stairs with a blue arrow drawn in the middle pointing upwards">
            <a:extLst>
              <a:ext uri="{FF2B5EF4-FFF2-40B4-BE49-F238E27FC236}">
                <a16:creationId xmlns:a16="http://schemas.microsoft.com/office/drawing/2014/main" id="{6822D31C-2A7D-BBDA-A85C-E53A99A9C5EB}"/>
              </a:ext>
            </a:extLst>
          </p:cNvPr>
          <p:cNvPicPr>
            <a:picLocks noChangeAspect="1"/>
          </p:cNvPicPr>
          <p:nvPr/>
        </p:nvPicPr>
        <p:blipFill rotWithShape="1">
          <a:blip r:embed="rId3"/>
          <a:srcRect r="8565"/>
          <a:stretch/>
        </p:blipFill>
        <p:spPr>
          <a:xfrm>
            <a:off x="6821905" y="10"/>
            <a:ext cx="5370095" cy="6857990"/>
          </a:xfrm>
          <a:prstGeom prst="rect">
            <a:avLst/>
          </a:prstGeom>
          <a:noFill/>
        </p:spPr>
      </p:pic>
      <p:sp>
        <p:nvSpPr>
          <p:cNvPr id="2" name="Text Placeholder 1">
            <a:extLst>
              <a:ext uri="{FF2B5EF4-FFF2-40B4-BE49-F238E27FC236}">
                <a16:creationId xmlns:a16="http://schemas.microsoft.com/office/drawing/2014/main" id="{771594C8-F448-4EDE-AC9F-8D55B7B8C96A}"/>
              </a:ext>
            </a:extLst>
          </p:cNvPr>
          <p:cNvSpPr>
            <a:spLocks noGrp="1"/>
          </p:cNvSpPr>
          <p:nvPr>
            <p:ph type="body" sz="quarter" idx="11"/>
          </p:nvPr>
        </p:nvSpPr>
        <p:spPr>
          <a:xfrm>
            <a:off x="692273" y="785744"/>
            <a:ext cx="4792475" cy="1109322"/>
          </a:xfrm>
        </p:spPr>
        <p:txBody>
          <a:bodyPr>
            <a:normAutofit/>
          </a:bodyPr>
          <a:lstStyle/>
          <a:p>
            <a:r>
              <a:rPr lang="en-GB" dirty="0" err="1"/>
              <a:t>FtP</a:t>
            </a:r>
            <a:r>
              <a:rPr lang="en-GB" dirty="0"/>
              <a:t> Thresholds</a:t>
            </a:r>
          </a:p>
        </p:txBody>
      </p:sp>
      <p:sp>
        <p:nvSpPr>
          <p:cNvPr id="16" name="Text Placeholder 3">
            <a:extLst>
              <a:ext uri="{FF2B5EF4-FFF2-40B4-BE49-F238E27FC236}">
                <a16:creationId xmlns:a16="http://schemas.microsoft.com/office/drawing/2014/main" id="{215DE082-FBA1-7220-6E0C-7894CD915257}"/>
              </a:ext>
            </a:extLst>
          </p:cNvPr>
          <p:cNvSpPr>
            <a:spLocks noGrp="1"/>
          </p:cNvSpPr>
          <p:nvPr>
            <p:ph type="body" sz="quarter" idx="12"/>
          </p:nvPr>
        </p:nvSpPr>
        <p:spPr>
          <a:xfrm>
            <a:off x="700995" y="1895066"/>
            <a:ext cx="4783753" cy="1783794"/>
          </a:xfrm>
        </p:spPr>
        <p:txBody>
          <a:bodyPr/>
          <a:lstStyle/>
          <a:p>
            <a:r>
              <a:rPr lang="en-US" sz="2400" dirty="0"/>
              <a:t>What kinds of things do you think we consider, when assessing whether a threshold for referral is met?</a:t>
            </a:r>
          </a:p>
          <a:p>
            <a:endParaRPr lang="en-US" sz="2400" dirty="0"/>
          </a:p>
          <a:p>
            <a:r>
              <a:rPr lang="en-US" sz="2400" b="1" dirty="0"/>
              <a:t>Example</a:t>
            </a:r>
            <a:r>
              <a:rPr lang="en-US" sz="2400" dirty="0"/>
              <a:t>:</a:t>
            </a:r>
          </a:p>
          <a:p>
            <a:r>
              <a:rPr lang="en-US" sz="2400" dirty="0"/>
              <a:t>Is there a serious, or persistent, breach of </a:t>
            </a:r>
            <a:r>
              <a:rPr lang="en-US" sz="2400" i="1" dirty="0"/>
              <a:t>Good Medical Practice?</a:t>
            </a:r>
            <a:endParaRPr lang="en-US" sz="2400" dirty="0"/>
          </a:p>
        </p:txBody>
      </p:sp>
      <p:sp>
        <p:nvSpPr>
          <p:cNvPr id="4" name="Slide Number Placeholder 3" hidden="1">
            <a:extLst>
              <a:ext uri="{FF2B5EF4-FFF2-40B4-BE49-F238E27FC236}">
                <a16:creationId xmlns:a16="http://schemas.microsoft.com/office/drawing/2014/main" id="{3CEA1767-68CC-4EB8-A9D6-387466E4A7BF}"/>
              </a:ext>
            </a:extLst>
          </p:cNvPr>
          <p:cNvSpPr>
            <a:spLocks noGrp="1"/>
          </p:cNvSpPr>
          <p:nvPr>
            <p:ph type="sldNum" sz="quarter" idx="4294967295"/>
          </p:nvPr>
        </p:nvSpPr>
        <p:spPr>
          <a:xfrm>
            <a:off x="0" y="6356350"/>
            <a:ext cx="449263" cy="231775"/>
          </a:xfrm>
        </p:spPr>
        <p:txBody>
          <a:bodyPr/>
          <a:lstStyle/>
          <a:p>
            <a:pPr>
              <a:spcAft>
                <a:spcPts val="600"/>
              </a:spcAft>
            </a:pPr>
            <a:fld id="{5E0A3A8E-DB68-445D-BC49-52F20A2D5C96}" type="slidenum">
              <a:rPr lang="en-GB" smtClean="0"/>
              <a:pPr>
                <a:spcAft>
                  <a:spcPts val="600"/>
                </a:spcAft>
              </a:pPr>
              <a:t>11</a:t>
            </a:fld>
            <a:endParaRPr lang="en-GB"/>
          </a:p>
        </p:txBody>
      </p:sp>
    </p:spTree>
    <p:extLst>
      <p:ext uri="{BB962C8B-B14F-4D97-AF65-F5344CB8AC3E}">
        <p14:creationId xmlns:p14="http://schemas.microsoft.com/office/powerpoint/2010/main" val="29634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A2B775-9E6F-4B10-AFDA-41F68FAB7F9D}"/>
              </a:ext>
            </a:extLst>
          </p:cNvPr>
          <p:cNvSpPr>
            <a:spLocks noGrp="1"/>
          </p:cNvSpPr>
          <p:nvPr>
            <p:ph type="body" sz="quarter" idx="13"/>
          </p:nvPr>
        </p:nvSpPr>
        <p:spPr/>
        <p:txBody>
          <a:bodyPr/>
          <a:lstStyle/>
          <a:p>
            <a:r>
              <a:rPr lang="en-GB" dirty="0"/>
              <a:t>GMC Thresholds: some considerations</a:t>
            </a:r>
          </a:p>
        </p:txBody>
      </p:sp>
      <p:sp>
        <p:nvSpPr>
          <p:cNvPr id="6" name="Text Placeholder 5">
            <a:extLst>
              <a:ext uri="{FF2B5EF4-FFF2-40B4-BE49-F238E27FC236}">
                <a16:creationId xmlns:a16="http://schemas.microsoft.com/office/drawing/2014/main" id="{8F95A000-2878-4F94-9103-1022F4262450}"/>
              </a:ext>
            </a:extLst>
          </p:cNvPr>
          <p:cNvSpPr>
            <a:spLocks noGrp="1"/>
          </p:cNvSpPr>
          <p:nvPr>
            <p:ph type="body" sz="quarter" idx="18"/>
          </p:nvPr>
        </p:nvSpPr>
        <p:spPr>
          <a:xfrm>
            <a:off x="690325" y="1082012"/>
            <a:ext cx="5231291" cy="5118301"/>
          </a:xfrm>
        </p:spPr>
        <p:txBody>
          <a:bodyPr/>
          <a:lstStyle/>
          <a:p>
            <a:r>
              <a:rPr lang="en-GB" sz="2400" dirty="0"/>
              <a:t>Serious or persistent breach of GMP?</a:t>
            </a:r>
          </a:p>
          <a:p>
            <a:r>
              <a:rPr lang="en-GB" sz="2400" dirty="0"/>
              <a:t>Immediate or serious risk to patient safety / public confidence, to colleagues or to the doctor?</a:t>
            </a:r>
          </a:p>
          <a:p>
            <a:r>
              <a:rPr lang="en-GB" sz="2400" dirty="0"/>
              <a:t>Are local restrictions, including support and supervision, sufficient to mitigate the risks?</a:t>
            </a:r>
          </a:p>
          <a:p>
            <a:r>
              <a:rPr lang="en-GB" sz="2400" dirty="0"/>
              <a:t>Violence?</a:t>
            </a:r>
          </a:p>
          <a:p>
            <a:r>
              <a:rPr lang="en-GB" sz="2400" dirty="0"/>
              <a:t>Inappropriate sexual behaviour?</a:t>
            </a:r>
          </a:p>
          <a:p>
            <a:r>
              <a:rPr lang="en-GB" sz="2400" dirty="0"/>
              <a:t>Dishonesty, fraud?</a:t>
            </a:r>
          </a:p>
          <a:p>
            <a:r>
              <a:rPr lang="en-GB" sz="2400" dirty="0"/>
              <a:t>Improper relationship with a patient</a:t>
            </a:r>
          </a:p>
          <a:p>
            <a:r>
              <a:rPr lang="en-GB" sz="2400" dirty="0"/>
              <a:t>Context, environmental factors</a:t>
            </a:r>
          </a:p>
          <a:p>
            <a:endParaRPr lang="en-GB" sz="2400" dirty="0"/>
          </a:p>
          <a:p>
            <a:endParaRPr lang="en-GB" sz="2400" dirty="0"/>
          </a:p>
          <a:p>
            <a:endParaRPr lang="en-GB" sz="2400" dirty="0"/>
          </a:p>
          <a:p>
            <a:endParaRPr lang="en-GB" sz="2400" dirty="0"/>
          </a:p>
        </p:txBody>
      </p:sp>
      <p:sp>
        <p:nvSpPr>
          <p:cNvPr id="8" name="TextBox 7">
            <a:extLst>
              <a:ext uri="{FF2B5EF4-FFF2-40B4-BE49-F238E27FC236}">
                <a16:creationId xmlns:a16="http://schemas.microsoft.com/office/drawing/2014/main" id="{256A198A-6FD8-49B6-A0D8-BA691C894A84}"/>
              </a:ext>
            </a:extLst>
          </p:cNvPr>
          <p:cNvSpPr txBox="1"/>
          <p:nvPr/>
        </p:nvSpPr>
        <p:spPr>
          <a:xfrm>
            <a:off x="449050" y="6356366"/>
            <a:ext cx="4572000" cy="369332"/>
          </a:xfrm>
          <a:prstGeom prst="rect">
            <a:avLst/>
          </a:prstGeom>
          <a:noFill/>
        </p:spPr>
        <p:txBody>
          <a:bodyPr wrap="square">
            <a:spAutoFit/>
          </a:bodyPr>
          <a:lstStyle/>
          <a:p>
            <a:r>
              <a:rPr lang="en-GB" sz="1800" u="sng" kern="1200" dirty="0">
                <a:solidFill>
                  <a:schemeClr val="tx1"/>
                </a:solidFill>
                <a:effectLst/>
                <a:latin typeface="+mn-lt"/>
                <a:ea typeface="+mn-ea"/>
                <a:cs typeface="+mn-cs"/>
                <a:hlinkClick r:id="rId3"/>
              </a:rPr>
              <a:t>GMC Thresholds guidance</a:t>
            </a:r>
            <a:r>
              <a:rPr lang="en-GB" sz="1800" kern="1200" dirty="0">
                <a:solidFill>
                  <a:schemeClr val="tx1"/>
                </a:solidFill>
                <a:effectLst/>
                <a:latin typeface="+mn-lt"/>
                <a:ea typeface="+mn-ea"/>
                <a:cs typeface="+mn-cs"/>
              </a:rPr>
              <a:t> </a:t>
            </a:r>
            <a:endParaRPr lang="en-GB" dirty="0"/>
          </a:p>
        </p:txBody>
      </p:sp>
      <p:sp>
        <p:nvSpPr>
          <p:cNvPr id="9" name="Text Placeholder 5">
            <a:extLst>
              <a:ext uri="{FF2B5EF4-FFF2-40B4-BE49-F238E27FC236}">
                <a16:creationId xmlns:a16="http://schemas.microsoft.com/office/drawing/2014/main" id="{480554E3-C224-4D47-A58C-09BA6F3DC97C}"/>
              </a:ext>
            </a:extLst>
          </p:cNvPr>
          <p:cNvSpPr txBox="1">
            <a:spLocks/>
          </p:cNvSpPr>
          <p:nvPr/>
        </p:nvSpPr>
        <p:spPr>
          <a:xfrm>
            <a:off x="6096000" y="1082011"/>
            <a:ext cx="5231291" cy="5118301"/>
          </a:xfrm>
          <a:prstGeom prst="rect">
            <a:avLst/>
          </a:prstGeom>
        </p:spPr>
        <p:txBody>
          <a:bodyPr/>
          <a:lstStyle>
            <a:lvl1pPr marL="285750" indent="-285750" algn="l" defTabSz="180000" rtl="0" eaLnBrk="1" latinLnBrk="0" hangingPunct="1">
              <a:lnSpc>
                <a:spcPct val="90000"/>
              </a:lnSpc>
              <a:spcBef>
                <a:spcPts val="1000"/>
              </a:spcBef>
              <a:buClr>
                <a:schemeClr val="accent1"/>
              </a:buClr>
              <a:buSzPct val="60000"/>
              <a:buFont typeface="Wingdings" panose="05000000000000000000" pitchFamily="2" charset="2"/>
              <a:buChar char="l"/>
              <a:tabLst>
                <a:tab pos="180000" algn="l"/>
              </a:tabLst>
              <a:defRPr sz="2000" kern="1200">
                <a:solidFill>
                  <a:schemeClr val="accent5"/>
                </a:solidFill>
                <a:latin typeface="+mn-lt"/>
                <a:ea typeface="+mn-ea"/>
                <a:cs typeface="+mn-cs"/>
              </a:defRPr>
            </a:lvl1pPr>
            <a:lvl2pPr marL="612000" indent="-285750" algn="l" defTabSz="180000" rtl="0" eaLnBrk="1" latinLnBrk="0" hangingPunct="1">
              <a:lnSpc>
                <a:spcPct val="90000"/>
              </a:lnSpc>
              <a:spcBef>
                <a:spcPts val="500"/>
              </a:spcBef>
              <a:buClr>
                <a:schemeClr val="accent1"/>
              </a:buClr>
              <a:buSzPct val="60000"/>
              <a:buFont typeface="Wingdings" panose="05000000000000000000" pitchFamily="2" charset="2"/>
              <a:buChar char="l"/>
              <a:tabLst>
                <a:tab pos="180000" algn="l"/>
              </a:tabLst>
              <a:defRPr sz="1600" kern="1200">
                <a:solidFill>
                  <a:schemeClr val="accent5"/>
                </a:solidFill>
                <a:latin typeface="+mn-lt"/>
                <a:ea typeface="+mn-ea"/>
                <a:cs typeface="+mn-cs"/>
              </a:defRPr>
            </a:lvl2pPr>
            <a:lvl3pPr marL="936000" indent="-285750" algn="l" defTabSz="180000" rtl="0" eaLnBrk="1" latinLnBrk="0" hangingPunct="1">
              <a:lnSpc>
                <a:spcPct val="90000"/>
              </a:lnSpc>
              <a:spcBef>
                <a:spcPts val="500"/>
              </a:spcBef>
              <a:buClr>
                <a:schemeClr val="accent1"/>
              </a:buClr>
              <a:buSzPct val="60000"/>
              <a:buFont typeface="Wingdings" panose="05000000000000000000" pitchFamily="2" charset="2"/>
              <a:buChar char="l"/>
              <a:tabLst>
                <a:tab pos="180000" algn="l"/>
              </a:tabLst>
              <a:defRPr sz="1400" kern="1200">
                <a:solidFill>
                  <a:schemeClr val="accent5"/>
                </a:solidFill>
                <a:latin typeface="+mn-lt"/>
                <a:ea typeface="+mn-ea"/>
                <a:cs typeface="+mn-cs"/>
              </a:defRPr>
            </a:lvl3pPr>
            <a:lvl4pPr marL="1152000" indent="-171450" algn="l" defTabSz="914400" rtl="0" eaLnBrk="1" latinLnBrk="0" hangingPunct="1">
              <a:lnSpc>
                <a:spcPct val="90000"/>
              </a:lnSpc>
              <a:spcBef>
                <a:spcPts val="500"/>
              </a:spcBef>
              <a:buClr>
                <a:schemeClr val="accent1"/>
              </a:buClr>
              <a:buSzPct val="60000"/>
              <a:buFont typeface="Wingdings" panose="05000000000000000000" pitchFamily="2" charset="2"/>
              <a:buChar char="l"/>
              <a:defRPr sz="1200" kern="1200">
                <a:solidFill>
                  <a:schemeClr val="accent5"/>
                </a:solidFill>
                <a:latin typeface="+mn-lt"/>
                <a:ea typeface="+mn-ea"/>
                <a:cs typeface="+mn-cs"/>
              </a:defRPr>
            </a:lvl4pPr>
            <a:lvl5pPr marL="1404000" indent="-228600" algn="l" defTabSz="914400" rtl="0" eaLnBrk="1" latinLnBrk="0" hangingPunct="1">
              <a:lnSpc>
                <a:spcPct val="90000"/>
              </a:lnSpc>
              <a:spcBef>
                <a:spcPts val="500"/>
              </a:spcBef>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lgn="l" defTabSz="914400" rtl="0" eaLnBrk="1" latinLnBrk="0" hangingPunct="1">
              <a:lnSpc>
                <a:spcPct val="90000"/>
              </a:lnSpc>
              <a:spcBef>
                <a:spcPts val="500"/>
              </a:spcBef>
              <a:buClr>
                <a:schemeClr val="accent1"/>
              </a:buClr>
              <a:buSzPct val="60000"/>
              <a:buFont typeface="Wingdings" panose="05000000000000000000" pitchFamily="2" charset="2"/>
              <a:buChar char="l"/>
              <a:defRPr sz="1200" kern="1200">
                <a:solidFill>
                  <a:schemeClr val="accent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Existing / ongoing process? (UPSW, police etc)</a:t>
            </a:r>
          </a:p>
          <a:p>
            <a:r>
              <a:rPr lang="en-GB" sz="2400" dirty="0"/>
              <a:t>Ongoing attempts at remediation?</a:t>
            </a:r>
          </a:p>
          <a:p>
            <a:r>
              <a:rPr lang="en-GB" sz="2400" dirty="0"/>
              <a:t>Is the doctor engaging with attempts to resolve?</a:t>
            </a:r>
          </a:p>
          <a:p>
            <a:r>
              <a:rPr lang="en-GB" sz="2400" dirty="0"/>
              <a:t>Does the doctor work elsewhere?</a:t>
            </a:r>
          </a:p>
          <a:p>
            <a:r>
              <a:rPr lang="en-GB" sz="2400" dirty="0"/>
              <a:t>Has the doctor left / resigned / changed connection?</a:t>
            </a:r>
          </a:p>
          <a:p>
            <a:r>
              <a:rPr lang="en-GB" sz="2400" dirty="0"/>
              <a:t>Self-referral? (GMP para 75)</a:t>
            </a:r>
          </a:p>
          <a:p>
            <a:r>
              <a:rPr lang="en-GB" sz="2400" dirty="0"/>
              <a:t>Health? </a:t>
            </a:r>
          </a:p>
          <a:p>
            <a:r>
              <a:rPr lang="en-GB" sz="2400" dirty="0"/>
              <a:t>Has the doctor raised Public Interest Concerns?</a:t>
            </a:r>
          </a:p>
          <a:p>
            <a:endParaRPr lang="en-GB" sz="2400" dirty="0"/>
          </a:p>
          <a:p>
            <a:endParaRPr lang="en-GB" sz="2400" dirty="0"/>
          </a:p>
          <a:p>
            <a:endParaRPr lang="en-GB" sz="2400" dirty="0"/>
          </a:p>
        </p:txBody>
      </p:sp>
    </p:spTree>
    <p:extLst>
      <p:ext uri="{BB962C8B-B14F-4D97-AF65-F5344CB8AC3E}">
        <p14:creationId xmlns:p14="http://schemas.microsoft.com/office/powerpoint/2010/main" val="274951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034D1-8BCE-4383-BA28-80E001A936BD}"/>
              </a:ext>
            </a:extLst>
          </p:cNvPr>
          <p:cNvSpPr>
            <a:spLocks noGrp="1"/>
          </p:cNvSpPr>
          <p:nvPr>
            <p:ph type="body" sz="quarter" idx="13"/>
          </p:nvPr>
        </p:nvSpPr>
        <p:spPr/>
        <p:txBody>
          <a:bodyPr/>
          <a:lstStyle/>
          <a:p>
            <a:r>
              <a:rPr lang="en-GB" dirty="0"/>
              <a:t>Thresholds - Scenarios</a:t>
            </a:r>
          </a:p>
        </p:txBody>
      </p:sp>
      <p:sp>
        <p:nvSpPr>
          <p:cNvPr id="3" name="Slide Number Placeholder 2">
            <a:extLst>
              <a:ext uri="{FF2B5EF4-FFF2-40B4-BE49-F238E27FC236}">
                <a16:creationId xmlns:a16="http://schemas.microsoft.com/office/drawing/2014/main" id="{3F456912-94F5-471A-A082-0764AD326790}"/>
              </a:ext>
            </a:extLst>
          </p:cNvPr>
          <p:cNvSpPr>
            <a:spLocks noGrp="1"/>
          </p:cNvSpPr>
          <p:nvPr>
            <p:ph type="sldNum" sz="quarter" idx="12"/>
          </p:nvPr>
        </p:nvSpPr>
        <p:spPr/>
        <p:txBody>
          <a:bodyPr/>
          <a:lstStyle/>
          <a:p>
            <a:fld id="{5E0A3A8E-DB68-445D-BC49-52F20A2D5C96}" type="slidenum">
              <a:rPr lang="en-GB" smtClean="0"/>
              <a:pPr/>
              <a:t>13</a:t>
            </a:fld>
            <a:endParaRPr lang="en-GB" dirty="0"/>
          </a:p>
        </p:txBody>
      </p:sp>
      <p:sp>
        <p:nvSpPr>
          <p:cNvPr id="4" name="Text Placeholder 3">
            <a:extLst>
              <a:ext uri="{FF2B5EF4-FFF2-40B4-BE49-F238E27FC236}">
                <a16:creationId xmlns:a16="http://schemas.microsoft.com/office/drawing/2014/main" id="{985D8E1F-A1FB-406C-90FC-4F9E22728C4E}"/>
              </a:ext>
            </a:extLst>
          </p:cNvPr>
          <p:cNvSpPr>
            <a:spLocks noGrp="1"/>
          </p:cNvSpPr>
          <p:nvPr>
            <p:ph type="body" sz="quarter" idx="18"/>
          </p:nvPr>
        </p:nvSpPr>
        <p:spPr>
          <a:xfrm>
            <a:off x="690324" y="1064555"/>
            <a:ext cx="5830792" cy="4944061"/>
          </a:xfrm>
        </p:spPr>
        <p:txBody>
          <a:bodyPr/>
          <a:lstStyle/>
          <a:p>
            <a:r>
              <a:rPr lang="en-GB" sz="2400" dirty="0"/>
              <a:t>Can you think of one or more examples for each of these categories?</a:t>
            </a:r>
          </a:p>
          <a:p>
            <a:endParaRPr lang="en-GB" sz="2400" dirty="0"/>
          </a:p>
          <a:p>
            <a:r>
              <a:rPr lang="en-GB" sz="2400" dirty="0"/>
              <a:t>What are your responsibilities?</a:t>
            </a:r>
          </a:p>
          <a:p>
            <a:endParaRPr lang="en-GB" sz="2400" dirty="0"/>
          </a:p>
          <a:p>
            <a:r>
              <a:rPr lang="en-GB" sz="2400" dirty="0"/>
              <a:t>What do you need:</a:t>
            </a:r>
          </a:p>
          <a:p>
            <a:pPr lvl="1"/>
            <a:r>
              <a:rPr lang="en-GB" sz="2000" dirty="0"/>
              <a:t>To consider? </a:t>
            </a:r>
          </a:p>
          <a:p>
            <a:pPr lvl="1"/>
            <a:r>
              <a:rPr lang="en-GB" sz="2000" dirty="0"/>
              <a:t>To find out?</a:t>
            </a:r>
          </a:p>
          <a:p>
            <a:pPr lvl="1"/>
            <a:r>
              <a:rPr lang="en-GB" sz="2000" dirty="0"/>
              <a:t>To share with others?</a:t>
            </a:r>
          </a:p>
          <a:p>
            <a:pPr lvl="1"/>
            <a:r>
              <a:rPr lang="en-GB" sz="2000" dirty="0"/>
              <a:t>To seek advice on?</a:t>
            </a:r>
          </a:p>
          <a:p>
            <a:pPr lvl="1"/>
            <a:endParaRPr lang="en-GB" sz="2400" dirty="0"/>
          </a:p>
          <a:p>
            <a:r>
              <a:rPr lang="en-GB" sz="2400" dirty="0"/>
              <a:t>What would prompt you to escalate?</a:t>
            </a:r>
          </a:p>
          <a:p>
            <a:endParaRPr lang="en-GB" sz="2400" dirty="0"/>
          </a:p>
        </p:txBody>
      </p:sp>
      <p:graphicFrame>
        <p:nvGraphicFramePr>
          <p:cNvPr id="6" name="Content Placeholder 5">
            <a:extLst>
              <a:ext uri="{FF2B5EF4-FFF2-40B4-BE49-F238E27FC236}">
                <a16:creationId xmlns:a16="http://schemas.microsoft.com/office/drawing/2014/main" id="{532B9BAA-D706-455E-94B4-1E466777175E}"/>
              </a:ext>
            </a:extLst>
          </p:cNvPr>
          <p:cNvGraphicFramePr>
            <a:graphicFrameLocks noGrp="1"/>
          </p:cNvGraphicFramePr>
          <p:nvPr>
            <p:ph sz="quarter" idx="20"/>
            <p:extLst>
              <p:ext uri="{D42A27DB-BD31-4B8C-83A1-F6EECF244321}">
                <p14:modId xmlns:p14="http://schemas.microsoft.com/office/powerpoint/2010/main" val="2331909669"/>
              </p:ext>
            </p:extLst>
          </p:nvPr>
        </p:nvGraphicFramePr>
        <p:xfrm>
          <a:off x="6677286" y="956970"/>
          <a:ext cx="4681037" cy="494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1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39938-EB7A-44D6-9417-38C41C18AA2B}"/>
              </a:ext>
            </a:extLst>
          </p:cNvPr>
          <p:cNvSpPr>
            <a:spLocks noGrp="1"/>
          </p:cNvSpPr>
          <p:nvPr>
            <p:ph type="body" sz="quarter" idx="13"/>
          </p:nvPr>
        </p:nvSpPr>
        <p:spPr/>
        <p:txBody>
          <a:bodyPr/>
          <a:lstStyle/>
          <a:p>
            <a:r>
              <a:rPr lang="en-GB" dirty="0"/>
              <a:t>Scenarios</a:t>
            </a:r>
          </a:p>
        </p:txBody>
      </p:sp>
      <p:sp>
        <p:nvSpPr>
          <p:cNvPr id="3" name="Slide Number Placeholder 2">
            <a:extLst>
              <a:ext uri="{FF2B5EF4-FFF2-40B4-BE49-F238E27FC236}">
                <a16:creationId xmlns:a16="http://schemas.microsoft.com/office/drawing/2014/main" id="{4242AE02-B989-4A33-ABF4-B76B50CF6135}"/>
              </a:ext>
            </a:extLst>
          </p:cNvPr>
          <p:cNvSpPr>
            <a:spLocks noGrp="1"/>
          </p:cNvSpPr>
          <p:nvPr>
            <p:ph type="sldNum" sz="quarter" idx="12"/>
          </p:nvPr>
        </p:nvSpPr>
        <p:spPr/>
        <p:txBody>
          <a:bodyPr/>
          <a:lstStyle/>
          <a:p>
            <a:fld id="{5E0A3A8E-DB68-445D-BC49-52F20A2D5C96}" type="slidenum">
              <a:rPr lang="en-GB" smtClean="0"/>
              <a:pPr/>
              <a:t>14</a:t>
            </a:fld>
            <a:endParaRPr lang="en-GB" dirty="0"/>
          </a:p>
        </p:txBody>
      </p:sp>
      <p:sp>
        <p:nvSpPr>
          <p:cNvPr id="6" name="Text Placeholder 5">
            <a:extLst>
              <a:ext uri="{FF2B5EF4-FFF2-40B4-BE49-F238E27FC236}">
                <a16:creationId xmlns:a16="http://schemas.microsoft.com/office/drawing/2014/main" id="{37F9C0AA-3550-4155-8F3F-9CEC7362F386}"/>
              </a:ext>
            </a:extLst>
          </p:cNvPr>
          <p:cNvSpPr>
            <a:spLocks noGrp="1"/>
          </p:cNvSpPr>
          <p:nvPr>
            <p:ph type="body" sz="quarter" idx="18"/>
          </p:nvPr>
        </p:nvSpPr>
        <p:spPr>
          <a:xfrm>
            <a:off x="690324" y="1064555"/>
            <a:ext cx="8934939" cy="5291455"/>
          </a:xfrm>
        </p:spPr>
        <p:txBody>
          <a:bodyPr/>
          <a:lstStyle/>
          <a:p>
            <a:r>
              <a:rPr lang="en-GB" sz="2400" dirty="0"/>
              <a:t>Dr A advises you that they have been convicted of drink driving</a:t>
            </a:r>
          </a:p>
          <a:p>
            <a:endParaRPr lang="en-GB" sz="2400" dirty="0"/>
          </a:p>
          <a:p>
            <a:r>
              <a:rPr lang="en-GB" sz="2400" dirty="0"/>
              <a:t>Dr B admits to self-prescribing, stating that they needed something to manage their anxiety and to help them sleep</a:t>
            </a:r>
          </a:p>
          <a:p>
            <a:endParaRPr lang="en-GB" sz="2400" dirty="0"/>
          </a:p>
          <a:p>
            <a:r>
              <a:rPr lang="en-GB" sz="2400" dirty="0"/>
              <a:t>Dr C is struggling with a specific procedure. Additional support and supervision is being provided</a:t>
            </a:r>
          </a:p>
          <a:p>
            <a:endParaRPr lang="en-GB" sz="2400" dirty="0"/>
          </a:p>
          <a:p>
            <a:r>
              <a:rPr lang="en-GB" sz="2400" dirty="0"/>
              <a:t>Dr D has been arrested on suspicion of stalking but released, investigation is ongoing</a:t>
            </a:r>
          </a:p>
          <a:p>
            <a:endParaRPr lang="en-GB" sz="2400" dirty="0"/>
          </a:p>
          <a:p>
            <a:r>
              <a:rPr lang="en-GB" sz="2400" dirty="0"/>
              <a:t>Complaints have been made about Dr E’s attitude to members of the team including nurses and physios. These include allegations that Dr E is rude and dismissive</a:t>
            </a:r>
          </a:p>
          <a:p>
            <a:endParaRPr lang="en-GB" sz="2400" dirty="0"/>
          </a:p>
          <a:p>
            <a:endParaRPr lang="en-GB" sz="2400" dirty="0"/>
          </a:p>
        </p:txBody>
      </p:sp>
      <p:graphicFrame>
        <p:nvGraphicFramePr>
          <p:cNvPr id="8" name="Content Placeholder 5">
            <a:extLst>
              <a:ext uri="{FF2B5EF4-FFF2-40B4-BE49-F238E27FC236}">
                <a16:creationId xmlns:a16="http://schemas.microsoft.com/office/drawing/2014/main" id="{F67889EF-FAAB-4E37-9268-08E4281CF5C0}"/>
              </a:ext>
            </a:extLst>
          </p:cNvPr>
          <p:cNvGraphicFramePr>
            <a:graphicFrameLocks noGrp="1"/>
          </p:cNvGraphicFramePr>
          <p:nvPr>
            <p:ph sz="quarter" idx="20"/>
            <p:extLst>
              <p:ext uri="{D42A27DB-BD31-4B8C-83A1-F6EECF244321}">
                <p14:modId xmlns:p14="http://schemas.microsoft.com/office/powerpoint/2010/main" val="3288756291"/>
              </p:ext>
            </p:extLst>
          </p:nvPr>
        </p:nvGraphicFramePr>
        <p:xfrm>
          <a:off x="9408694" y="146165"/>
          <a:ext cx="2538149" cy="3564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32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B51D5-CA62-46BA-8BFB-3D006B657F9B}"/>
              </a:ext>
            </a:extLst>
          </p:cNvPr>
          <p:cNvSpPr>
            <a:spLocks noGrp="1"/>
          </p:cNvSpPr>
          <p:nvPr>
            <p:ph type="body" sz="quarter" idx="13"/>
          </p:nvPr>
        </p:nvSpPr>
        <p:spPr/>
        <p:txBody>
          <a:bodyPr/>
          <a:lstStyle/>
          <a:p>
            <a:r>
              <a:rPr lang="en-GB" dirty="0"/>
              <a:t>Scenarios</a:t>
            </a:r>
          </a:p>
        </p:txBody>
      </p:sp>
      <p:sp>
        <p:nvSpPr>
          <p:cNvPr id="3" name="Text Placeholder 2">
            <a:extLst>
              <a:ext uri="{FF2B5EF4-FFF2-40B4-BE49-F238E27FC236}">
                <a16:creationId xmlns:a16="http://schemas.microsoft.com/office/drawing/2014/main" id="{FD4BBCE9-BC3E-4BBB-8DA4-950D0EEF69EE}"/>
              </a:ext>
            </a:extLst>
          </p:cNvPr>
          <p:cNvSpPr>
            <a:spLocks noGrp="1"/>
          </p:cNvSpPr>
          <p:nvPr>
            <p:ph type="body" sz="quarter" idx="18"/>
          </p:nvPr>
        </p:nvSpPr>
        <p:spPr/>
        <p:txBody>
          <a:bodyPr/>
          <a:lstStyle/>
          <a:p>
            <a:r>
              <a:rPr lang="en-GB" sz="2400" dirty="0"/>
              <a:t>Dr F’s documentation does not meet the required standard. Dr F has received additional support and guidance but things have not improved. A suggestion has been made that Dr F has changed some of their notes after the event without documenting this</a:t>
            </a:r>
          </a:p>
          <a:p>
            <a:endParaRPr lang="en-GB" sz="2400" dirty="0"/>
          </a:p>
          <a:p>
            <a:r>
              <a:rPr lang="en-GB" sz="2400" dirty="0"/>
              <a:t>Dr G has allegedly asked two nurses to sign off a procedure which they did not complete. It has also been suggested that Dr G is undertaking paid locum shifts during protected training time</a:t>
            </a:r>
          </a:p>
          <a:p>
            <a:endParaRPr lang="en-GB" sz="2400" dirty="0"/>
          </a:p>
          <a:p>
            <a:r>
              <a:rPr lang="en-GB" sz="2400" dirty="0"/>
              <a:t>Multiple complaints have been received that Dr H behaves inappropriately with colleagues, including touching their arms and hands in a way that makes them feel uncomfortable; making inappropriate innuendos; telling lewd jokes; repeatedly asking for their numbers and asking to meet up after work despite having been told they do not want to do so</a:t>
            </a:r>
          </a:p>
        </p:txBody>
      </p:sp>
      <p:sp>
        <p:nvSpPr>
          <p:cNvPr id="4" name="Slide Number Placeholder 3">
            <a:extLst>
              <a:ext uri="{FF2B5EF4-FFF2-40B4-BE49-F238E27FC236}">
                <a16:creationId xmlns:a16="http://schemas.microsoft.com/office/drawing/2014/main" id="{C555ECD5-7B04-41F8-863C-181F4A7A7263}"/>
              </a:ext>
            </a:extLst>
          </p:cNvPr>
          <p:cNvSpPr>
            <a:spLocks noGrp="1"/>
          </p:cNvSpPr>
          <p:nvPr>
            <p:ph type="sldNum" sz="quarter" idx="12"/>
          </p:nvPr>
        </p:nvSpPr>
        <p:spPr/>
        <p:txBody>
          <a:bodyPr/>
          <a:lstStyle/>
          <a:p>
            <a:fld id="{5E0A3A8E-DB68-445D-BC49-52F20A2D5C96}" type="slidenum">
              <a:rPr lang="en-GB" smtClean="0"/>
              <a:pPr/>
              <a:t>15</a:t>
            </a:fld>
            <a:endParaRPr lang="en-GB" dirty="0"/>
          </a:p>
        </p:txBody>
      </p:sp>
    </p:spTree>
    <p:extLst>
      <p:ext uri="{BB962C8B-B14F-4D97-AF65-F5344CB8AC3E}">
        <p14:creationId xmlns:p14="http://schemas.microsoft.com/office/powerpoint/2010/main" val="386239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DF225-6570-415C-9AEF-F4B5CAC61FDD}"/>
              </a:ext>
            </a:extLst>
          </p:cNvPr>
          <p:cNvSpPr>
            <a:spLocks noGrp="1"/>
          </p:cNvSpPr>
          <p:nvPr>
            <p:ph type="body" sz="quarter" idx="13"/>
          </p:nvPr>
        </p:nvSpPr>
        <p:spPr/>
        <p:txBody>
          <a:bodyPr/>
          <a:lstStyle/>
          <a:p>
            <a:r>
              <a:rPr lang="en-GB" dirty="0"/>
              <a:t>Additional considerations: disproportionate referrals</a:t>
            </a:r>
          </a:p>
        </p:txBody>
      </p:sp>
      <p:sp>
        <p:nvSpPr>
          <p:cNvPr id="3" name="Text Placeholder 2">
            <a:extLst>
              <a:ext uri="{FF2B5EF4-FFF2-40B4-BE49-F238E27FC236}">
                <a16:creationId xmlns:a16="http://schemas.microsoft.com/office/drawing/2014/main" id="{424AFA57-4114-4CD0-A201-6D5C62B8273E}"/>
              </a:ext>
            </a:extLst>
          </p:cNvPr>
          <p:cNvSpPr>
            <a:spLocks noGrp="1"/>
          </p:cNvSpPr>
          <p:nvPr>
            <p:ph type="body" sz="quarter" idx="18"/>
          </p:nvPr>
        </p:nvSpPr>
        <p:spPr>
          <a:xfrm>
            <a:off x="3308684" y="1332855"/>
            <a:ext cx="8049640" cy="5060981"/>
          </a:xfrm>
        </p:spPr>
        <p:txBody>
          <a:bodyPr/>
          <a:lstStyle/>
          <a:p>
            <a:r>
              <a:rPr lang="en-GB" sz="2400" dirty="0"/>
              <a:t>In 2019 we commissioned a UK-wide review, ‘Fair to Refer?’</a:t>
            </a:r>
          </a:p>
          <a:p>
            <a:endParaRPr lang="en-GB" sz="2400" dirty="0"/>
          </a:p>
          <a:p>
            <a:r>
              <a:rPr lang="en-GB" sz="2400" dirty="0"/>
              <a:t>This showed that BME Doctors are twice as likely to be referred to the GMC by their employer than white doctors. </a:t>
            </a:r>
          </a:p>
          <a:p>
            <a:endParaRPr lang="en-GB" sz="2400" dirty="0"/>
          </a:p>
          <a:p>
            <a:r>
              <a:rPr lang="en-GB" sz="2400" dirty="0"/>
              <a:t>Non-UK doctors have a 2.5 times higher referral rate from their employer than doctors who graduated within the UK. </a:t>
            </a:r>
          </a:p>
          <a:p>
            <a:endParaRPr lang="en-GB" sz="2400" dirty="0"/>
          </a:p>
          <a:p>
            <a:r>
              <a:rPr lang="en-GB" sz="2400" dirty="0"/>
              <a:t>Employer referrals are significantly more likely to result in an investigation.</a:t>
            </a:r>
          </a:p>
        </p:txBody>
      </p:sp>
      <p:sp>
        <p:nvSpPr>
          <p:cNvPr id="4" name="Slide Number Placeholder 3">
            <a:extLst>
              <a:ext uri="{FF2B5EF4-FFF2-40B4-BE49-F238E27FC236}">
                <a16:creationId xmlns:a16="http://schemas.microsoft.com/office/drawing/2014/main" id="{89D2AB33-62BE-4242-899A-CE5B966BB0E9}"/>
              </a:ext>
            </a:extLst>
          </p:cNvPr>
          <p:cNvSpPr>
            <a:spLocks noGrp="1"/>
          </p:cNvSpPr>
          <p:nvPr>
            <p:ph type="sldNum" sz="quarter" idx="12"/>
          </p:nvPr>
        </p:nvSpPr>
        <p:spPr/>
        <p:txBody>
          <a:bodyPr/>
          <a:lstStyle/>
          <a:p>
            <a:fld id="{5E0A3A8E-DB68-445D-BC49-52F20A2D5C96}" type="slidenum">
              <a:rPr lang="en-GB" smtClean="0"/>
              <a:pPr/>
              <a:t>16</a:t>
            </a:fld>
            <a:endParaRPr lang="en-GB" dirty="0"/>
          </a:p>
        </p:txBody>
      </p:sp>
      <p:pic>
        <p:nvPicPr>
          <p:cNvPr id="5" name="Picture 4">
            <a:extLst>
              <a:ext uri="{FF2B5EF4-FFF2-40B4-BE49-F238E27FC236}">
                <a16:creationId xmlns:a16="http://schemas.microsoft.com/office/drawing/2014/main" id="{C4CC0FA8-A9E9-41DC-BA77-A6D0D2354AC8}"/>
              </a:ext>
            </a:extLst>
          </p:cNvPr>
          <p:cNvPicPr>
            <a:picLocks noChangeAspect="1"/>
          </p:cNvPicPr>
          <p:nvPr/>
        </p:nvPicPr>
        <p:blipFill>
          <a:blip r:embed="rId3"/>
          <a:stretch>
            <a:fillRect/>
          </a:stretch>
        </p:blipFill>
        <p:spPr>
          <a:xfrm>
            <a:off x="756519" y="1489266"/>
            <a:ext cx="2052134" cy="1658215"/>
          </a:xfrm>
          <a:prstGeom prst="rect">
            <a:avLst/>
          </a:prstGeom>
        </p:spPr>
      </p:pic>
    </p:spTree>
    <p:extLst>
      <p:ext uri="{BB962C8B-B14F-4D97-AF65-F5344CB8AC3E}">
        <p14:creationId xmlns:p14="http://schemas.microsoft.com/office/powerpoint/2010/main" val="114791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13D9F9-6DA0-4D18-8CA1-D76943FE2A8F}"/>
              </a:ext>
            </a:extLst>
          </p:cNvPr>
          <p:cNvSpPr>
            <a:spLocks noGrp="1"/>
          </p:cNvSpPr>
          <p:nvPr>
            <p:ph type="body" sz="quarter" idx="13"/>
          </p:nvPr>
        </p:nvSpPr>
        <p:spPr/>
        <p:txBody>
          <a:bodyPr/>
          <a:lstStyle/>
          <a:p>
            <a:r>
              <a:rPr lang="en-GB" dirty="0"/>
              <a:t>Key findings and recommendations</a:t>
            </a:r>
          </a:p>
        </p:txBody>
      </p:sp>
      <p:sp>
        <p:nvSpPr>
          <p:cNvPr id="4" name="Slide Number Placeholder 3">
            <a:extLst>
              <a:ext uri="{FF2B5EF4-FFF2-40B4-BE49-F238E27FC236}">
                <a16:creationId xmlns:a16="http://schemas.microsoft.com/office/drawing/2014/main" id="{BB056FD8-AEE2-4A5D-BDE6-54B151DE03FA}"/>
              </a:ext>
            </a:extLst>
          </p:cNvPr>
          <p:cNvSpPr>
            <a:spLocks noGrp="1"/>
          </p:cNvSpPr>
          <p:nvPr>
            <p:ph type="sldNum" sz="quarter" idx="12"/>
          </p:nvPr>
        </p:nvSpPr>
        <p:spPr/>
        <p:txBody>
          <a:bodyPr/>
          <a:lstStyle/>
          <a:p>
            <a:fld id="{5E0A3A8E-DB68-445D-BC49-52F20A2D5C96}" type="slidenum">
              <a:rPr lang="en-GB" smtClean="0"/>
              <a:pPr/>
              <a:t>17</a:t>
            </a:fld>
            <a:endParaRPr lang="en-GB" dirty="0"/>
          </a:p>
        </p:txBody>
      </p:sp>
      <p:sp>
        <p:nvSpPr>
          <p:cNvPr id="6" name="Text Placeholder 5">
            <a:extLst>
              <a:ext uri="{FF2B5EF4-FFF2-40B4-BE49-F238E27FC236}">
                <a16:creationId xmlns:a16="http://schemas.microsoft.com/office/drawing/2014/main" id="{BCE850AE-2BFC-4DF5-AD69-6103B0D769D3}"/>
              </a:ext>
            </a:extLst>
          </p:cNvPr>
          <p:cNvSpPr>
            <a:spLocks noGrp="1"/>
          </p:cNvSpPr>
          <p:nvPr>
            <p:ph type="body" sz="quarter" idx="18"/>
          </p:nvPr>
        </p:nvSpPr>
        <p:spPr>
          <a:xfrm>
            <a:off x="7276477" y="1232483"/>
            <a:ext cx="4289448" cy="4972977"/>
          </a:xfrm>
        </p:spPr>
        <p:txBody>
          <a:bodyPr/>
          <a:lstStyle/>
          <a:p>
            <a:pPr marL="0" indent="0">
              <a:buNone/>
            </a:pPr>
            <a:r>
              <a:rPr lang="en-GB" sz="2400" dirty="0"/>
              <a:t>Recommendations:</a:t>
            </a:r>
          </a:p>
          <a:p>
            <a:endParaRPr lang="en-GB" sz="2400" dirty="0"/>
          </a:p>
          <a:p>
            <a:r>
              <a:rPr lang="en-GB" sz="2400" dirty="0"/>
              <a:t>UK wide framework for induction, support and feedback</a:t>
            </a:r>
          </a:p>
          <a:p>
            <a:endParaRPr lang="en-GB" sz="2400" dirty="0"/>
          </a:p>
          <a:p>
            <a:r>
              <a:rPr lang="en-GB" sz="2400" dirty="0"/>
              <a:t>Support a just culture</a:t>
            </a:r>
          </a:p>
          <a:p>
            <a:endParaRPr lang="en-GB" sz="2400" dirty="0"/>
          </a:p>
          <a:p>
            <a:r>
              <a:rPr lang="en-GB" sz="2400" dirty="0"/>
              <a:t>Support leaders to create positive, inclusive working environments</a:t>
            </a:r>
          </a:p>
        </p:txBody>
      </p:sp>
      <p:graphicFrame>
        <p:nvGraphicFramePr>
          <p:cNvPr id="10" name="Content Placeholder 9">
            <a:extLst>
              <a:ext uri="{FF2B5EF4-FFF2-40B4-BE49-F238E27FC236}">
                <a16:creationId xmlns:a16="http://schemas.microsoft.com/office/drawing/2014/main" id="{B3D85FB1-BFA0-4E7E-9D2E-3474615EFE2D}"/>
              </a:ext>
            </a:extLst>
          </p:cNvPr>
          <p:cNvGraphicFramePr>
            <a:graphicFrameLocks noGrp="1"/>
          </p:cNvGraphicFramePr>
          <p:nvPr>
            <p:ph sz="quarter" idx="20"/>
            <p:extLst>
              <p:ext uri="{D42A27DB-BD31-4B8C-83A1-F6EECF244321}">
                <p14:modId xmlns:p14="http://schemas.microsoft.com/office/powerpoint/2010/main" val="4064420198"/>
              </p:ext>
            </p:extLst>
          </p:nvPr>
        </p:nvGraphicFramePr>
        <p:xfrm>
          <a:off x="433953" y="1081934"/>
          <a:ext cx="6473473" cy="527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90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114F00-F8FF-4EA1-8B6D-ED3D99C238F9}"/>
              </a:ext>
            </a:extLst>
          </p:cNvPr>
          <p:cNvSpPr>
            <a:spLocks noGrp="1"/>
          </p:cNvSpPr>
          <p:nvPr>
            <p:ph type="body" sz="quarter" idx="13"/>
          </p:nvPr>
        </p:nvSpPr>
        <p:spPr/>
        <p:txBody>
          <a:bodyPr/>
          <a:lstStyle/>
          <a:p>
            <a:r>
              <a:rPr lang="en-GB" dirty="0"/>
              <a:t>Additional considerations for you and your trainee</a:t>
            </a:r>
          </a:p>
        </p:txBody>
      </p:sp>
      <p:sp>
        <p:nvSpPr>
          <p:cNvPr id="6" name="Text Placeholder 5">
            <a:extLst>
              <a:ext uri="{FF2B5EF4-FFF2-40B4-BE49-F238E27FC236}">
                <a16:creationId xmlns:a16="http://schemas.microsoft.com/office/drawing/2014/main" id="{891B2C94-FB88-4B23-B106-469577036177}"/>
              </a:ext>
            </a:extLst>
          </p:cNvPr>
          <p:cNvSpPr>
            <a:spLocks noGrp="1"/>
          </p:cNvSpPr>
          <p:nvPr>
            <p:ph type="body" sz="quarter" idx="18"/>
          </p:nvPr>
        </p:nvSpPr>
        <p:spPr/>
        <p:txBody>
          <a:bodyPr/>
          <a:lstStyle/>
          <a:p>
            <a:r>
              <a:rPr lang="en-GB" sz="2400" dirty="0"/>
              <a:t>GMC standards, processes and thresholds apply in the same way for trainees</a:t>
            </a:r>
          </a:p>
          <a:p>
            <a:endParaRPr lang="en-GB" sz="2400" dirty="0"/>
          </a:p>
          <a:p>
            <a:r>
              <a:rPr lang="en-GB" sz="2400" dirty="0"/>
              <a:t>Context is everything – especially for training</a:t>
            </a:r>
          </a:p>
          <a:p>
            <a:pPr lvl="1"/>
            <a:r>
              <a:rPr lang="en-GB" sz="2400" dirty="0"/>
              <a:t>What level of supervision and support has been / can be provided? </a:t>
            </a:r>
          </a:p>
          <a:p>
            <a:pPr lvl="1"/>
            <a:r>
              <a:rPr lang="en-GB" sz="2400" dirty="0"/>
              <a:t>Has there been appropriate induction, assimilation, feedback, peer support, inclusion etc…</a:t>
            </a:r>
          </a:p>
          <a:p>
            <a:pPr lvl="1"/>
            <a:r>
              <a:rPr lang="en-GB" sz="2400" dirty="0"/>
              <a:t>Training progression vs fitness to practice</a:t>
            </a:r>
          </a:p>
          <a:p>
            <a:pPr lvl="1"/>
            <a:r>
              <a:rPr lang="en-GB" sz="2400" dirty="0"/>
              <a:t>What can appropriately be remediated / managed through training? What are the residual concerns?</a:t>
            </a:r>
          </a:p>
          <a:p>
            <a:pPr lvl="1"/>
            <a:endParaRPr lang="en-GB" sz="2400" dirty="0"/>
          </a:p>
          <a:p>
            <a:r>
              <a:rPr lang="en-GB" sz="2400" dirty="0"/>
              <a:t>Additional complexities of multiple roles and information sharing - RO (HEIW), Single Lead Employer (NWSSP) and host organisation; Foundation trainees; </a:t>
            </a:r>
          </a:p>
          <a:p>
            <a:pPr lvl="1"/>
            <a:r>
              <a:rPr lang="en-GB" sz="2400" dirty="0"/>
              <a:t>Who is responsible for what? What is </a:t>
            </a:r>
            <a:r>
              <a:rPr lang="en-GB" sz="2400" b="1" dirty="0"/>
              <a:t>your</a:t>
            </a:r>
            <a:r>
              <a:rPr lang="en-GB" sz="2400" dirty="0"/>
              <a:t> role?</a:t>
            </a:r>
          </a:p>
          <a:p>
            <a:endParaRPr lang="en-GB" sz="2400" dirty="0"/>
          </a:p>
        </p:txBody>
      </p:sp>
      <p:sp>
        <p:nvSpPr>
          <p:cNvPr id="3" name="Slide Number Placeholder 2">
            <a:extLst>
              <a:ext uri="{FF2B5EF4-FFF2-40B4-BE49-F238E27FC236}">
                <a16:creationId xmlns:a16="http://schemas.microsoft.com/office/drawing/2014/main" id="{586124CA-112A-46BB-93FB-F81319C7D143}"/>
              </a:ext>
            </a:extLst>
          </p:cNvPr>
          <p:cNvSpPr>
            <a:spLocks noGrp="1"/>
          </p:cNvSpPr>
          <p:nvPr>
            <p:ph type="sldNum" sz="quarter" idx="12"/>
          </p:nvPr>
        </p:nvSpPr>
        <p:spPr/>
        <p:txBody>
          <a:bodyPr/>
          <a:lstStyle/>
          <a:p>
            <a:fld id="{5E0A3A8E-DB68-445D-BC49-52F20A2D5C96}" type="slidenum">
              <a:rPr lang="en-GB" smtClean="0"/>
              <a:pPr/>
              <a:t>18</a:t>
            </a:fld>
            <a:endParaRPr lang="en-GB" dirty="0"/>
          </a:p>
        </p:txBody>
      </p:sp>
    </p:spTree>
    <p:extLst>
      <p:ext uri="{BB962C8B-B14F-4D97-AF65-F5344CB8AC3E}">
        <p14:creationId xmlns:p14="http://schemas.microsoft.com/office/powerpoint/2010/main" val="122304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EFA7B5-CCE5-4028-879E-EBC94D246856}"/>
              </a:ext>
            </a:extLst>
          </p:cNvPr>
          <p:cNvSpPr>
            <a:spLocks noGrp="1"/>
          </p:cNvSpPr>
          <p:nvPr>
            <p:ph type="body" sz="quarter" idx="13"/>
          </p:nvPr>
        </p:nvSpPr>
        <p:spPr/>
        <p:txBody>
          <a:bodyPr/>
          <a:lstStyle/>
          <a:p>
            <a:r>
              <a:rPr lang="en-GB" dirty="0"/>
              <a:t>Reflections and questions</a:t>
            </a:r>
          </a:p>
        </p:txBody>
      </p:sp>
      <p:sp>
        <p:nvSpPr>
          <p:cNvPr id="3" name="Slide Number Placeholder 2">
            <a:extLst>
              <a:ext uri="{FF2B5EF4-FFF2-40B4-BE49-F238E27FC236}">
                <a16:creationId xmlns:a16="http://schemas.microsoft.com/office/drawing/2014/main" id="{EB4AC115-6B20-463E-895B-D0E7B19E250F}"/>
              </a:ext>
            </a:extLst>
          </p:cNvPr>
          <p:cNvSpPr>
            <a:spLocks noGrp="1"/>
          </p:cNvSpPr>
          <p:nvPr>
            <p:ph type="sldNum" sz="quarter" idx="12"/>
          </p:nvPr>
        </p:nvSpPr>
        <p:spPr/>
        <p:txBody>
          <a:bodyPr/>
          <a:lstStyle/>
          <a:p>
            <a:fld id="{5E0A3A8E-DB68-445D-BC49-52F20A2D5C96}" type="slidenum">
              <a:rPr lang="en-GB" smtClean="0"/>
              <a:pPr/>
              <a:t>19</a:t>
            </a:fld>
            <a:endParaRPr lang="en-GB" dirty="0"/>
          </a:p>
        </p:txBody>
      </p:sp>
      <p:pic>
        <p:nvPicPr>
          <p:cNvPr id="3074" name="Picture 2" descr="The Critical Art of Reflection - ART OF MENTORING">
            <a:extLst>
              <a:ext uri="{FF2B5EF4-FFF2-40B4-BE49-F238E27FC236}">
                <a16:creationId xmlns:a16="http://schemas.microsoft.com/office/drawing/2014/main" id="{C237D6B6-ECD6-4D06-A32E-A7D278BD3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83" y="1856305"/>
            <a:ext cx="4545185" cy="3024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sk Questions to Improve Your Leadership">
            <a:extLst>
              <a:ext uri="{FF2B5EF4-FFF2-40B4-BE49-F238E27FC236}">
                <a16:creationId xmlns:a16="http://schemas.microsoft.com/office/drawing/2014/main" id="{2BB77E26-F71B-4528-87D4-100A4278057E}"/>
              </a:ext>
            </a:extLst>
          </p:cNvPr>
          <p:cNvPicPr>
            <a:picLocks noGrp="1" noChangeAspect="1" noChangeArrowheads="1"/>
          </p:cNvPicPr>
          <p:nvPr>
            <p:ph sz="quarter" idx="20"/>
          </p:nvPr>
        </p:nvPicPr>
        <p:blipFill>
          <a:blip r:embed="rId4">
            <a:extLst>
              <a:ext uri="{28A0092B-C50C-407E-A947-70E740481C1C}">
                <a14:useLocalDpi xmlns:a14="http://schemas.microsoft.com/office/drawing/2010/main" val="0"/>
              </a:ext>
            </a:extLst>
          </a:blip>
          <a:srcRect/>
          <a:stretch>
            <a:fillRect/>
          </a:stretch>
        </p:blipFill>
        <p:spPr bwMode="auto">
          <a:xfrm>
            <a:off x="6614891" y="1720381"/>
            <a:ext cx="4465633" cy="334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8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DE60A6-1462-42BB-B053-CCB6E38DDE67}"/>
              </a:ext>
            </a:extLst>
          </p:cNvPr>
          <p:cNvSpPr>
            <a:spLocks noGrp="1"/>
          </p:cNvSpPr>
          <p:nvPr>
            <p:ph type="body" sz="quarter" idx="13"/>
          </p:nvPr>
        </p:nvSpPr>
        <p:spPr/>
        <p:txBody>
          <a:bodyPr/>
          <a:lstStyle/>
          <a:p>
            <a:r>
              <a:rPr lang="en-GB" dirty="0"/>
              <a:t>Today’s session</a:t>
            </a:r>
          </a:p>
        </p:txBody>
      </p:sp>
      <p:sp>
        <p:nvSpPr>
          <p:cNvPr id="9" name="Text Placeholder 8">
            <a:extLst>
              <a:ext uri="{FF2B5EF4-FFF2-40B4-BE49-F238E27FC236}">
                <a16:creationId xmlns:a16="http://schemas.microsoft.com/office/drawing/2014/main" id="{F5497DE0-CD59-4715-B1F4-F13E7C0FD8C2}"/>
              </a:ext>
            </a:extLst>
          </p:cNvPr>
          <p:cNvSpPr>
            <a:spLocks noGrp="1"/>
          </p:cNvSpPr>
          <p:nvPr>
            <p:ph type="body" sz="quarter" idx="18"/>
          </p:nvPr>
        </p:nvSpPr>
        <p:spPr/>
        <p:txBody>
          <a:bodyPr/>
          <a:lstStyle/>
          <a:p>
            <a:pPr marL="0" indent="0">
              <a:buNone/>
            </a:pPr>
            <a:endParaRPr lang="en-GB" sz="2400" b="1" dirty="0"/>
          </a:p>
          <a:p>
            <a:r>
              <a:rPr lang="en-GB" sz="2400" dirty="0" err="1"/>
              <a:t>FtP</a:t>
            </a:r>
            <a:r>
              <a:rPr lang="en-GB" sz="2400" dirty="0"/>
              <a:t> facts and figures</a:t>
            </a:r>
          </a:p>
          <a:p>
            <a:endParaRPr lang="en-GB" sz="2400" dirty="0"/>
          </a:p>
          <a:p>
            <a:r>
              <a:rPr lang="en-GB" sz="2400" dirty="0"/>
              <a:t>Thresholds</a:t>
            </a:r>
          </a:p>
          <a:p>
            <a:endParaRPr lang="en-GB" sz="2400" dirty="0"/>
          </a:p>
          <a:p>
            <a:r>
              <a:rPr lang="en-GB" sz="2400" dirty="0"/>
              <a:t>Implications for you and your trainee</a:t>
            </a:r>
          </a:p>
          <a:p>
            <a:endParaRPr lang="en-GB" sz="2400" dirty="0"/>
          </a:p>
          <a:p>
            <a:r>
              <a:rPr lang="en-GB" sz="2400" dirty="0"/>
              <a:t>Q&amp;A</a:t>
            </a:r>
          </a:p>
          <a:p>
            <a:endParaRPr lang="en-GB" sz="2400" dirty="0"/>
          </a:p>
        </p:txBody>
      </p:sp>
      <p:pic>
        <p:nvPicPr>
          <p:cNvPr id="6" name="Picture 2" descr="Our response to BAPIO's open letter on the Dr Bawa-Garba case – Improving  medical education and practice across the UK">
            <a:extLst>
              <a:ext uri="{FF2B5EF4-FFF2-40B4-BE49-F238E27FC236}">
                <a16:creationId xmlns:a16="http://schemas.microsoft.com/office/drawing/2014/main" id="{E5F3184E-72E0-49D9-82BB-460344D65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836" y="464164"/>
            <a:ext cx="4237092" cy="2819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on't let them become judge and jury - The Commentator">
            <a:extLst>
              <a:ext uri="{FF2B5EF4-FFF2-40B4-BE49-F238E27FC236}">
                <a16:creationId xmlns:a16="http://schemas.microsoft.com/office/drawing/2014/main" id="{D99ECE7E-0E80-453C-83BD-93B78A06E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441" y="318951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5 things you should know about The Scream - Munchmuseet">
            <a:extLst>
              <a:ext uri="{FF2B5EF4-FFF2-40B4-BE49-F238E27FC236}">
                <a16:creationId xmlns:a16="http://schemas.microsoft.com/office/drawing/2014/main" id="{04B76760-8D5B-489A-91E3-07F64F494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483" y="3841640"/>
            <a:ext cx="1691687" cy="213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13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B2758-4C44-4589-ABB9-ED43CD668CBA}"/>
              </a:ext>
            </a:extLst>
          </p:cNvPr>
          <p:cNvSpPr>
            <a:spLocks noGrp="1"/>
          </p:cNvSpPr>
          <p:nvPr>
            <p:ph type="body" sz="quarter" idx="10"/>
          </p:nvPr>
        </p:nvSpPr>
        <p:spPr/>
        <p:txBody>
          <a:bodyPr/>
          <a:lstStyle/>
          <a:p>
            <a:r>
              <a:rPr lang="en-GB" dirty="0"/>
              <a:t>Thank You</a:t>
            </a:r>
          </a:p>
        </p:txBody>
      </p:sp>
      <p:sp>
        <p:nvSpPr>
          <p:cNvPr id="3" name="Text Placeholder 2">
            <a:extLst>
              <a:ext uri="{FF2B5EF4-FFF2-40B4-BE49-F238E27FC236}">
                <a16:creationId xmlns:a16="http://schemas.microsoft.com/office/drawing/2014/main" id="{E147BCCE-C6AB-4C5B-9CA6-E4DFBCBDA989}"/>
              </a:ext>
            </a:extLst>
          </p:cNvPr>
          <p:cNvSpPr>
            <a:spLocks noGrp="1"/>
          </p:cNvSpPr>
          <p:nvPr>
            <p:ph type="body" sz="quarter" idx="11"/>
          </p:nvPr>
        </p:nvSpPr>
        <p:spPr/>
        <p:txBody>
          <a:bodyPr/>
          <a:lstStyle/>
          <a:p>
            <a:endParaRPr lang="en-GB" sz="2400" dirty="0">
              <a:hlinkClick r:id="rId2"/>
            </a:endParaRPr>
          </a:p>
          <a:p>
            <a:r>
              <a:rPr lang="en-GB" sz="2400" dirty="0">
                <a:hlinkClick r:id="rId2"/>
              </a:rPr>
              <a:t>Katie.Laugharne@gmc-uk.org</a:t>
            </a:r>
            <a:r>
              <a:rPr lang="en-GB" sz="2400" dirty="0"/>
              <a:t> </a:t>
            </a:r>
          </a:p>
          <a:p>
            <a:endParaRPr lang="en-GB" sz="2400" dirty="0"/>
          </a:p>
          <a:p>
            <a:r>
              <a:rPr lang="en-GB" sz="2400" dirty="0"/>
              <a:t>https://www.gmc-uk.org/</a:t>
            </a:r>
          </a:p>
          <a:p>
            <a:endParaRPr lang="en-GB" sz="2400" dirty="0"/>
          </a:p>
        </p:txBody>
      </p:sp>
    </p:spTree>
    <p:extLst>
      <p:ext uri="{BB962C8B-B14F-4D97-AF65-F5344CB8AC3E}">
        <p14:creationId xmlns:p14="http://schemas.microsoft.com/office/powerpoint/2010/main" val="263013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1DAC10-92DF-4312-B7EE-E52B6DBAFD70}"/>
              </a:ext>
            </a:extLst>
          </p:cNvPr>
          <p:cNvSpPr>
            <a:spLocks noGrp="1"/>
          </p:cNvSpPr>
          <p:nvPr>
            <p:ph type="body" sz="quarter" idx="10"/>
          </p:nvPr>
        </p:nvSpPr>
        <p:spPr/>
        <p:txBody>
          <a:bodyPr/>
          <a:lstStyle/>
          <a:p>
            <a:r>
              <a:rPr lang="en-GB" dirty="0"/>
              <a:t>Additional information</a:t>
            </a:r>
          </a:p>
        </p:txBody>
      </p:sp>
      <p:sp>
        <p:nvSpPr>
          <p:cNvPr id="5" name="Text Placeholder 4">
            <a:extLst>
              <a:ext uri="{FF2B5EF4-FFF2-40B4-BE49-F238E27FC236}">
                <a16:creationId xmlns:a16="http://schemas.microsoft.com/office/drawing/2014/main" id="{DB3CA914-6C4F-410B-B026-7EAB04AF4858}"/>
              </a:ext>
            </a:extLst>
          </p:cNvPr>
          <p:cNvSpPr>
            <a:spLocks noGrp="1"/>
          </p:cNvSpPr>
          <p:nvPr>
            <p:ph type="body" sz="quarter" idx="11"/>
          </p:nvPr>
        </p:nvSpPr>
        <p:spPr/>
        <p:txBody>
          <a:bodyPr/>
          <a:lstStyle/>
          <a:p>
            <a:r>
              <a:rPr lang="en-GB" dirty="0"/>
              <a:t>Some further information, FYI</a:t>
            </a:r>
          </a:p>
        </p:txBody>
      </p:sp>
    </p:spTree>
    <p:extLst>
      <p:ext uri="{BB962C8B-B14F-4D97-AF65-F5344CB8AC3E}">
        <p14:creationId xmlns:p14="http://schemas.microsoft.com/office/powerpoint/2010/main" val="3539597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262D-DE92-4BB6-8ADF-891E30412A5C}"/>
              </a:ext>
            </a:extLst>
          </p:cNvPr>
          <p:cNvSpPr>
            <a:spLocks noGrp="1"/>
          </p:cNvSpPr>
          <p:nvPr>
            <p:ph type="title"/>
          </p:nvPr>
        </p:nvSpPr>
        <p:spPr>
          <a:xfrm>
            <a:off x="2927648" y="312143"/>
            <a:ext cx="7161212" cy="665162"/>
          </a:xfrm>
        </p:spPr>
        <p:txBody>
          <a:bodyPr/>
          <a:lstStyle/>
          <a:p>
            <a:r>
              <a:rPr lang="en-GB" dirty="0"/>
              <a:t>Thresholds: Self-referral</a:t>
            </a:r>
          </a:p>
        </p:txBody>
      </p:sp>
      <p:sp>
        <p:nvSpPr>
          <p:cNvPr id="3" name="Content Placeholder 2">
            <a:extLst>
              <a:ext uri="{FF2B5EF4-FFF2-40B4-BE49-F238E27FC236}">
                <a16:creationId xmlns:a16="http://schemas.microsoft.com/office/drawing/2014/main" id="{7FD89DE8-0B03-43AC-82E8-79C55A45F18A}"/>
              </a:ext>
            </a:extLst>
          </p:cNvPr>
          <p:cNvSpPr>
            <a:spLocks noGrp="1"/>
          </p:cNvSpPr>
          <p:nvPr>
            <p:ph idx="1"/>
          </p:nvPr>
        </p:nvSpPr>
        <p:spPr>
          <a:xfrm>
            <a:off x="2515394" y="1149301"/>
            <a:ext cx="7161212" cy="4559399"/>
          </a:xfrm>
        </p:spPr>
        <p:txBody>
          <a:bodyPr/>
          <a:lstStyle/>
          <a:p>
            <a:pPr marL="0" indent="0">
              <a:buNone/>
            </a:pPr>
            <a:r>
              <a:rPr lang="en-GB" sz="2000" b="1" dirty="0">
                <a:solidFill>
                  <a:srgbClr val="145885"/>
                </a:solidFill>
              </a:rPr>
              <a:t>75: </a:t>
            </a:r>
            <a:r>
              <a:rPr lang="en-GB" sz="2000" dirty="0"/>
              <a:t>You must tell us without delay if, anywhere in the world:</a:t>
            </a:r>
          </a:p>
          <a:p>
            <a:pPr marL="857250" lvl="1" indent="-457200">
              <a:buAutoNum type="alphaLcPeriod"/>
            </a:pPr>
            <a:r>
              <a:rPr lang="en-GB" sz="1800" dirty="0"/>
              <a:t>You have accepted a </a:t>
            </a:r>
            <a:r>
              <a:rPr lang="en-GB" sz="1800" b="1" dirty="0"/>
              <a:t>caution from the police </a:t>
            </a:r>
            <a:r>
              <a:rPr lang="en-GB" sz="1800" dirty="0"/>
              <a:t>or been </a:t>
            </a:r>
            <a:r>
              <a:rPr lang="en-GB" sz="1800" b="1" dirty="0"/>
              <a:t>criticised by an official inquiry</a:t>
            </a:r>
          </a:p>
          <a:p>
            <a:pPr marL="857250" lvl="1" indent="-457200">
              <a:buAutoNum type="alphaLcPeriod"/>
            </a:pPr>
            <a:r>
              <a:rPr lang="en-GB" sz="1800" dirty="0"/>
              <a:t>You have been charged with or found guilty of a criminal offence</a:t>
            </a:r>
          </a:p>
          <a:p>
            <a:pPr marL="857250" lvl="1" indent="-457200">
              <a:buAutoNum type="alphaLcPeriod"/>
            </a:pPr>
            <a:r>
              <a:rPr lang="en-GB" sz="1800" dirty="0"/>
              <a:t>Another professional body has made a finding against your registration as a result of fitness to practise procedures.</a:t>
            </a:r>
            <a:endParaRPr lang="en-GB" sz="1600" dirty="0"/>
          </a:p>
          <a:p>
            <a:pPr marL="0" indent="0">
              <a:buNone/>
            </a:pPr>
            <a:endParaRPr lang="en-GB" sz="2000" b="1" dirty="0">
              <a:solidFill>
                <a:srgbClr val="145885"/>
              </a:solidFill>
            </a:endParaRPr>
          </a:p>
          <a:p>
            <a:pPr marL="0" indent="0">
              <a:buNone/>
            </a:pPr>
            <a:r>
              <a:rPr lang="en-GB" sz="2000" b="1" dirty="0">
                <a:solidFill>
                  <a:srgbClr val="145885"/>
                </a:solidFill>
              </a:rPr>
              <a:t>76: </a:t>
            </a:r>
            <a:r>
              <a:rPr lang="en-GB" sz="2000" dirty="0"/>
              <a:t>If you are suspended by an organisation from a medical post, or have restrictions placed on your practice, you must, without delay, inform any other organisations you carry out medical work for and any patients you see independently.</a:t>
            </a:r>
          </a:p>
        </p:txBody>
      </p:sp>
      <p:sp>
        <p:nvSpPr>
          <p:cNvPr id="5" name="TextBox 4">
            <a:extLst>
              <a:ext uri="{FF2B5EF4-FFF2-40B4-BE49-F238E27FC236}">
                <a16:creationId xmlns:a16="http://schemas.microsoft.com/office/drawing/2014/main" id="{E01ED3D3-7BAE-4A98-90B0-22B1460D375E}"/>
              </a:ext>
            </a:extLst>
          </p:cNvPr>
          <p:cNvSpPr txBox="1"/>
          <p:nvPr/>
        </p:nvSpPr>
        <p:spPr>
          <a:xfrm>
            <a:off x="2063552" y="6058164"/>
            <a:ext cx="5904656" cy="646331"/>
          </a:xfrm>
          <a:prstGeom prst="rect">
            <a:avLst/>
          </a:prstGeom>
          <a:noFill/>
        </p:spPr>
        <p:txBody>
          <a:bodyPr wrap="square">
            <a:spAutoFit/>
          </a:bodyPr>
          <a:lstStyle/>
          <a:p>
            <a:r>
              <a:rPr lang="en-GB" i="1" dirty="0">
                <a:hlinkClick r:id="rId3"/>
              </a:rPr>
              <a:t>Good Medical Practice </a:t>
            </a:r>
            <a:r>
              <a:rPr lang="en-GB" dirty="0">
                <a:hlinkClick r:id="rId3"/>
              </a:rPr>
              <a:t>Domain 4 - Maintaining trust - GMC (gmc-uk.org)</a:t>
            </a:r>
            <a:endParaRPr lang="en-GB" dirty="0"/>
          </a:p>
        </p:txBody>
      </p:sp>
    </p:spTree>
    <p:extLst>
      <p:ext uri="{BB962C8B-B14F-4D97-AF65-F5344CB8AC3E}">
        <p14:creationId xmlns:p14="http://schemas.microsoft.com/office/powerpoint/2010/main" val="100709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Thresholds for referral: Guidance</a:t>
            </a:r>
          </a:p>
        </p:txBody>
      </p:sp>
      <p:sp>
        <p:nvSpPr>
          <p:cNvPr id="3" name="Content Placeholder 2"/>
          <p:cNvSpPr>
            <a:spLocks noGrp="1"/>
          </p:cNvSpPr>
          <p:nvPr>
            <p:ph idx="1"/>
          </p:nvPr>
        </p:nvSpPr>
        <p:spPr>
          <a:xfrm>
            <a:off x="2567609" y="1340769"/>
            <a:ext cx="7538416" cy="4631407"/>
          </a:xfrm>
        </p:spPr>
        <p:txBody>
          <a:bodyPr/>
          <a:lstStyle/>
          <a:p>
            <a:r>
              <a:rPr lang="en-GB" sz="1800" b="1" dirty="0"/>
              <a:t>Ideally, concerns will be dealt with locally; a referral can be made at any point i</a:t>
            </a:r>
            <a:r>
              <a:rPr lang="en-GB" sz="1800" dirty="0"/>
              <a:t>f there is an immediate or serious potential risk to patient safety or public confidence in the profession</a:t>
            </a:r>
            <a:endParaRPr lang="en-GB" sz="1800" dirty="0">
              <a:solidFill>
                <a:srgbClr val="000000"/>
              </a:solidFill>
            </a:endParaRPr>
          </a:p>
          <a:p>
            <a:endParaRPr lang="en-GB" sz="1800" dirty="0">
              <a:solidFill>
                <a:srgbClr val="000000"/>
              </a:solidFill>
            </a:endParaRPr>
          </a:p>
          <a:p>
            <a:r>
              <a:rPr lang="en-GB" sz="1800" dirty="0">
                <a:solidFill>
                  <a:srgbClr val="000000"/>
                </a:solidFill>
              </a:rPr>
              <a:t>Conduct or performance falls below the standard set out in </a:t>
            </a:r>
            <a:r>
              <a:rPr lang="en-GB" sz="1800" i="1" dirty="0">
                <a:solidFill>
                  <a:srgbClr val="000000"/>
                </a:solidFill>
              </a:rPr>
              <a:t>GMP</a:t>
            </a:r>
            <a:r>
              <a:rPr lang="en-GB" sz="1800" dirty="0">
                <a:solidFill>
                  <a:srgbClr val="000000"/>
                </a:solidFill>
              </a:rPr>
              <a:t>… attempts to improve the doctor’s performance locally have failed… there remains an unacceptable risk to patient safety despite safeguards put in place</a:t>
            </a:r>
          </a:p>
          <a:p>
            <a:endParaRPr lang="en-GB" sz="1800" dirty="0"/>
          </a:p>
          <a:p>
            <a:r>
              <a:rPr lang="en-GB" sz="1800" dirty="0"/>
              <a:t>Local measures to address the concerns have failed either because the doctor is not complying with them or the concerns are too significant to be remediated at a local level </a:t>
            </a:r>
          </a:p>
        </p:txBody>
      </p:sp>
      <p:sp>
        <p:nvSpPr>
          <p:cNvPr id="5" name="TextBox 4">
            <a:extLst>
              <a:ext uri="{FF2B5EF4-FFF2-40B4-BE49-F238E27FC236}">
                <a16:creationId xmlns:a16="http://schemas.microsoft.com/office/drawing/2014/main" id="{5B775744-CFB3-439E-BF5E-0DA54F3CD25D}"/>
              </a:ext>
            </a:extLst>
          </p:cNvPr>
          <p:cNvSpPr txBox="1"/>
          <p:nvPr/>
        </p:nvSpPr>
        <p:spPr>
          <a:xfrm>
            <a:off x="1973050" y="6206266"/>
            <a:ext cx="4572000" cy="369332"/>
          </a:xfrm>
          <a:prstGeom prst="rect">
            <a:avLst/>
          </a:prstGeom>
          <a:noFill/>
        </p:spPr>
        <p:txBody>
          <a:bodyPr wrap="square">
            <a:spAutoFit/>
          </a:bodyPr>
          <a:lstStyle/>
          <a:p>
            <a:r>
              <a:rPr lang="en-GB" u="sng" dirty="0">
                <a:hlinkClick r:id="rId3"/>
              </a:rPr>
              <a:t>GMC Thresholds guidance</a:t>
            </a:r>
            <a:r>
              <a:rPr lang="en-GB" dirty="0"/>
              <a:t> </a:t>
            </a:r>
          </a:p>
        </p:txBody>
      </p:sp>
    </p:spTree>
    <p:extLst>
      <p:ext uri="{BB962C8B-B14F-4D97-AF65-F5344CB8AC3E}">
        <p14:creationId xmlns:p14="http://schemas.microsoft.com/office/powerpoint/2010/main" val="55953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Thresholds for referral: Guidance (</a:t>
            </a:r>
            <a:r>
              <a:rPr lang="en-GB" dirty="0" err="1"/>
              <a:t>cont</a:t>
            </a:r>
            <a:r>
              <a:rPr lang="en-GB" dirty="0"/>
              <a:t>)</a:t>
            </a:r>
          </a:p>
        </p:txBody>
      </p:sp>
      <p:sp>
        <p:nvSpPr>
          <p:cNvPr id="3" name="Content Placeholder 2"/>
          <p:cNvSpPr>
            <a:spLocks noGrp="1"/>
          </p:cNvSpPr>
          <p:nvPr>
            <p:ph idx="1"/>
          </p:nvPr>
        </p:nvSpPr>
        <p:spPr>
          <a:xfrm>
            <a:off x="2063553" y="1268761"/>
            <a:ext cx="8042473" cy="4703415"/>
          </a:xfrm>
        </p:spPr>
        <p:txBody>
          <a:bodyPr/>
          <a:lstStyle/>
          <a:p>
            <a:r>
              <a:rPr lang="en-GB" sz="1800" dirty="0"/>
              <a:t>Deliberate or reckless disregard of clinical responsibilities </a:t>
            </a:r>
          </a:p>
          <a:p>
            <a:endParaRPr lang="en-GB" sz="1800" dirty="0"/>
          </a:p>
          <a:p>
            <a:r>
              <a:rPr lang="en-GB" sz="1800" dirty="0"/>
              <a:t>Abuse of a patient’s trust or violation of a patient’s autonomy</a:t>
            </a:r>
          </a:p>
          <a:p>
            <a:pPr marL="0" indent="0">
              <a:buNone/>
            </a:pPr>
            <a:endParaRPr lang="en-GB" sz="1800" dirty="0"/>
          </a:p>
          <a:p>
            <a:r>
              <a:rPr lang="en-GB" sz="1800" dirty="0"/>
              <a:t>Behaviour that is dishonest, fraudulent or is designed to mislead or harm others</a:t>
            </a:r>
          </a:p>
          <a:p>
            <a:pPr marL="0" indent="0">
              <a:buNone/>
            </a:pPr>
            <a:endParaRPr lang="en-GB" sz="1800" dirty="0"/>
          </a:p>
          <a:p>
            <a:r>
              <a:rPr lang="en-GB" sz="1800" dirty="0"/>
              <a:t>Behaviour was such that public confidence in doctors generally might be undermined if we did not take action </a:t>
            </a:r>
          </a:p>
          <a:p>
            <a:endParaRPr lang="en-GB" sz="1800" dirty="0"/>
          </a:p>
          <a:p>
            <a:r>
              <a:rPr lang="en-GB" sz="1800" dirty="0"/>
              <a:t>When a doctor’s health is compromising patient safety. There is no need for us to intervene if there is no risk to patients or to public confidence. </a:t>
            </a:r>
          </a:p>
          <a:p>
            <a:endParaRPr lang="en-GB" dirty="0"/>
          </a:p>
        </p:txBody>
      </p:sp>
    </p:spTree>
    <p:extLst>
      <p:ext uri="{BB962C8B-B14F-4D97-AF65-F5344CB8AC3E}">
        <p14:creationId xmlns:p14="http://schemas.microsoft.com/office/powerpoint/2010/main" val="154745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 Funny Work Cartoons to Get Through the Week | Reader's Digest">
            <a:extLst>
              <a:ext uri="{FF2B5EF4-FFF2-40B4-BE49-F238E27FC236}">
                <a16:creationId xmlns:a16="http://schemas.microsoft.com/office/drawing/2014/main" id="{DC48B21A-83E2-4A86-ABEB-30B4CD42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37" y="1395087"/>
            <a:ext cx="5445617" cy="40789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FB087F-7F61-42B7-9B0A-1DCA8B6413EE}"/>
              </a:ext>
            </a:extLst>
          </p:cNvPr>
          <p:cNvSpPr>
            <a:spLocks noGrp="1"/>
          </p:cNvSpPr>
          <p:nvPr>
            <p:ph type="title"/>
          </p:nvPr>
        </p:nvSpPr>
        <p:spPr/>
        <p:txBody>
          <a:bodyPr/>
          <a:lstStyle/>
          <a:p>
            <a:r>
              <a:rPr lang="en-GB" dirty="0"/>
              <a:t>Thresholds: health</a:t>
            </a:r>
          </a:p>
        </p:txBody>
      </p:sp>
      <p:sp>
        <p:nvSpPr>
          <p:cNvPr id="3" name="Content Placeholder 2">
            <a:extLst>
              <a:ext uri="{FF2B5EF4-FFF2-40B4-BE49-F238E27FC236}">
                <a16:creationId xmlns:a16="http://schemas.microsoft.com/office/drawing/2014/main" id="{EED8C7F5-1898-461E-8967-521FD4361D24}"/>
              </a:ext>
            </a:extLst>
          </p:cNvPr>
          <p:cNvSpPr>
            <a:spLocks noGrp="1"/>
          </p:cNvSpPr>
          <p:nvPr>
            <p:ph idx="1"/>
          </p:nvPr>
        </p:nvSpPr>
        <p:spPr>
          <a:xfrm>
            <a:off x="2135560" y="1438276"/>
            <a:ext cx="4176464" cy="4078957"/>
          </a:xfrm>
        </p:spPr>
        <p:txBody>
          <a:bodyPr/>
          <a:lstStyle/>
          <a:p>
            <a:r>
              <a:rPr lang="en-GB" sz="2000" b="1" dirty="0"/>
              <a:t>If you can manage your own health condition effectively, </a:t>
            </a:r>
            <a:r>
              <a:rPr lang="en-GB" sz="2000" dirty="0"/>
              <a:t>there’s no need for us to get involved</a:t>
            </a:r>
          </a:p>
          <a:p>
            <a:endParaRPr lang="en-GB" sz="2000" b="1" dirty="0"/>
          </a:p>
          <a:p>
            <a:r>
              <a:rPr lang="en-GB" sz="2000" dirty="0"/>
              <a:t>If you have a health condition or a problem with alcohol or drugs that </a:t>
            </a:r>
            <a:r>
              <a:rPr lang="en-GB" sz="2000" b="1" dirty="0"/>
              <a:t>may put patients at risk</a:t>
            </a:r>
            <a:r>
              <a:rPr lang="en-GB" sz="2000" dirty="0"/>
              <a:t>, you need to tell us so we can make sure patients are protected</a:t>
            </a:r>
          </a:p>
          <a:p>
            <a:endParaRPr lang="en-GB" sz="2000" b="1" dirty="0"/>
          </a:p>
          <a:p>
            <a:endParaRPr lang="en-GB" sz="2000" dirty="0"/>
          </a:p>
        </p:txBody>
      </p:sp>
      <p:sp>
        <p:nvSpPr>
          <p:cNvPr id="4" name="TextBox 3">
            <a:extLst>
              <a:ext uri="{FF2B5EF4-FFF2-40B4-BE49-F238E27FC236}">
                <a16:creationId xmlns:a16="http://schemas.microsoft.com/office/drawing/2014/main" id="{63158E24-3CC3-46E7-B983-A14AE9331924}"/>
              </a:ext>
            </a:extLst>
          </p:cNvPr>
          <p:cNvSpPr txBox="1"/>
          <p:nvPr/>
        </p:nvSpPr>
        <p:spPr>
          <a:xfrm>
            <a:off x="2063552" y="6165305"/>
            <a:ext cx="7128792" cy="646331"/>
          </a:xfrm>
          <a:prstGeom prst="rect">
            <a:avLst/>
          </a:prstGeom>
          <a:noFill/>
        </p:spPr>
        <p:txBody>
          <a:bodyPr wrap="square" rtlCol="0">
            <a:spAutoFit/>
          </a:bodyPr>
          <a:lstStyle/>
          <a:p>
            <a:r>
              <a:rPr lang="en-GB" dirty="0">
                <a:hlinkClick r:id="rId4"/>
              </a:rPr>
              <a:t>https://www.gmc-uk.org/concerns/information-for-doctors-under-investigation/support-for-doctors/managing-your-health</a:t>
            </a:r>
            <a:r>
              <a:rPr lang="en-GB" dirty="0"/>
              <a:t> </a:t>
            </a:r>
          </a:p>
        </p:txBody>
      </p:sp>
    </p:spTree>
    <p:extLst>
      <p:ext uri="{BB962C8B-B14F-4D97-AF65-F5344CB8AC3E}">
        <p14:creationId xmlns:p14="http://schemas.microsoft.com/office/powerpoint/2010/main" val="1037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D972-4ADE-451C-A7FC-A483F62B9FFB}"/>
              </a:ext>
            </a:extLst>
          </p:cNvPr>
          <p:cNvSpPr>
            <a:spLocks noGrp="1"/>
          </p:cNvSpPr>
          <p:nvPr>
            <p:ph type="title"/>
          </p:nvPr>
        </p:nvSpPr>
        <p:spPr/>
        <p:txBody>
          <a:bodyPr/>
          <a:lstStyle/>
          <a:p>
            <a:r>
              <a:rPr lang="en-GB" dirty="0"/>
              <a:t>Health assessments</a:t>
            </a:r>
          </a:p>
        </p:txBody>
      </p:sp>
      <p:pic>
        <p:nvPicPr>
          <p:cNvPr id="5" name="Content Placeholder 4">
            <a:extLst>
              <a:ext uri="{FF2B5EF4-FFF2-40B4-BE49-F238E27FC236}">
                <a16:creationId xmlns:a16="http://schemas.microsoft.com/office/drawing/2014/main" id="{DB18F398-7CE4-4FFA-852E-DE78B01F250F}"/>
              </a:ext>
            </a:extLst>
          </p:cNvPr>
          <p:cNvPicPr>
            <a:picLocks noGrp="1" noChangeAspect="1"/>
          </p:cNvPicPr>
          <p:nvPr>
            <p:ph idx="1"/>
          </p:nvPr>
        </p:nvPicPr>
        <p:blipFill rotWithShape="1">
          <a:blip r:embed="rId3"/>
          <a:srcRect l="1" r="35288"/>
          <a:stretch/>
        </p:blipFill>
        <p:spPr>
          <a:xfrm>
            <a:off x="1911262" y="1268760"/>
            <a:ext cx="5200144" cy="4520184"/>
          </a:xfrm>
        </p:spPr>
      </p:pic>
      <p:sp>
        <p:nvSpPr>
          <p:cNvPr id="6" name="TextBox 5">
            <a:extLst>
              <a:ext uri="{FF2B5EF4-FFF2-40B4-BE49-F238E27FC236}">
                <a16:creationId xmlns:a16="http://schemas.microsoft.com/office/drawing/2014/main" id="{45C83CF7-94E3-4ADC-9952-51980D31014B}"/>
              </a:ext>
            </a:extLst>
          </p:cNvPr>
          <p:cNvSpPr txBox="1"/>
          <p:nvPr/>
        </p:nvSpPr>
        <p:spPr>
          <a:xfrm>
            <a:off x="1256585" y="915845"/>
            <a:ext cx="4042064" cy="4154984"/>
          </a:xfrm>
          <a:prstGeom prst="rect">
            <a:avLst/>
          </a:prstGeom>
          <a:noFill/>
        </p:spPr>
        <p:txBody>
          <a:bodyPr wrap="square" rtlCol="0">
            <a:spAutoFit/>
          </a:bodyPr>
          <a:lstStyle/>
          <a:p>
            <a:r>
              <a:rPr lang="en-GB" sz="2000" dirty="0"/>
              <a:t>Health concerns may be identified via:</a:t>
            </a:r>
          </a:p>
          <a:p>
            <a:endParaRPr lang="en-GB" sz="2000" dirty="0"/>
          </a:p>
          <a:p>
            <a:pPr marL="285750" indent="-285750">
              <a:buFont typeface="Arial" panose="020B0604020202020204" pitchFamily="34" charset="0"/>
              <a:buChar char="•"/>
            </a:pPr>
            <a:r>
              <a:rPr lang="en-GB" sz="2000" dirty="0"/>
              <a:t>Self-referral</a:t>
            </a:r>
          </a:p>
          <a:p>
            <a:pPr marL="285750" indent="-285750">
              <a:buFont typeface="Arial" panose="020B0604020202020204" pitchFamily="34" charset="0"/>
              <a:buChar char="•"/>
            </a:pPr>
            <a:r>
              <a:rPr lang="en-GB" sz="2000" dirty="0"/>
              <a:t>Referral</a:t>
            </a:r>
          </a:p>
          <a:p>
            <a:pPr marL="285750" indent="-285750">
              <a:buFont typeface="Arial" panose="020B0604020202020204" pitchFamily="34" charset="0"/>
              <a:buChar char="•"/>
            </a:pPr>
            <a:r>
              <a:rPr lang="en-GB" sz="2000" dirty="0"/>
              <a:t>Emerge during an investigation </a:t>
            </a:r>
          </a:p>
          <a:p>
            <a:pPr marL="285750" indent="-285750">
              <a:buFont typeface="Arial" panose="020B0604020202020204" pitchFamily="34" charset="0"/>
              <a:buChar char="•"/>
            </a:pPr>
            <a:endParaRPr lang="en-GB" sz="2000" dirty="0"/>
          </a:p>
          <a:p>
            <a:r>
              <a:rPr lang="en-GB" sz="2000" dirty="0"/>
              <a:t>Case Examiners can decide to direct a Health Assessment</a:t>
            </a:r>
          </a:p>
          <a:p>
            <a:endParaRPr lang="en-GB" sz="2000" dirty="0"/>
          </a:p>
          <a:p>
            <a:r>
              <a:rPr lang="en-GB" sz="1600" dirty="0"/>
              <a:t>‘It’s important that you take a health assessment if we ask you to. If you don’t, we may refer you directly to a tribunal hearing at the MPTS.’</a:t>
            </a:r>
          </a:p>
        </p:txBody>
      </p:sp>
      <p:sp>
        <p:nvSpPr>
          <p:cNvPr id="8" name="TextBox 7">
            <a:extLst>
              <a:ext uri="{FF2B5EF4-FFF2-40B4-BE49-F238E27FC236}">
                <a16:creationId xmlns:a16="http://schemas.microsoft.com/office/drawing/2014/main" id="{59FB3444-696F-4FDD-83C7-A2C2C8BD68E5}"/>
              </a:ext>
            </a:extLst>
          </p:cNvPr>
          <p:cNvSpPr txBox="1"/>
          <p:nvPr/>
        </p:nvSpPr>
        <p:spPr>
          <a:xfrm>
            <a:off x="1974685" y="6141859"/>
            <a:ext cx="7001635" cy="646331"/>
          </a:xfrm>
          <a:prstGeom prst="rect">
            <a:avLst/>
          </a:prstGeom>
          <a:noFill/>
        </p:spPr>
        <p:txBody>
          <a:bodyPr wrap="square">
            <a:spAutoFit/>
          </a:bodyPr>
          <a:lstStyle/>
          <a:p>
            <a:r>
              <a:rPr lang="en-GB" dirty="0">
                <a:hlinkClick r:id="rId4"/>
              </a:rPr>
              <a:t>https://www.gmc-uk.org/concerns/information-for-doctors-under-investigation/health-assessments</a:t>
            </a:r>
            <a:r>
              <a:rPr lang="en-GB" dirty="0"/>
              <a:t> </a:t>
            </a:r>
          </a:p>
        </p:txBody>
      </p:sp>
      <p:pic>
        <p:nvPicPr>
          <p:cNvPr id="7" name="Content Placeholder 4">
            <a:extLst>
              <a:ext uri="{FF2B5EF4-FFF2-40B4-BE49-F238E27FC236}">
                <a16:creationId xmlns:a16="http://schemas.microsoft.com/office/drawing/2014/main" id="{A434B9BA-C9BD-4979-916F-2757ECF6F24E}"/>
              </a:ext>
            </a:extLst>
          </p:cNvPr>
          <p:cNvPicPr>
            <a:picLocks noChangeAspect="1"/>
          </p:cNvPicPr>
          <p:nvPr/>
        </p:nvPicPr>
        <p:blipFill rotWithShape="1">
          <a:blip r:embed="rId3"/>
          <a:srcRect l="1" r="35288"/>
          <a:stretch/>
        </p:blipFill>
        <p:spPr>
          <a:xfrm>
            <a:off x="387262" y="1268760"/>
            <a:ext cx="5200144" cy="4520184"/>
          </a:xfrm>
        </p:spPr>
      </p:pic>
      <p:sp>
        <p:nvSpPr>
          <p:cNvPr id="9" name="Content Placeholder 2">
            <a:extLst>
              <a:ext uri="{FF2B5EF4-FFF2-40B4-BE49-F238E27FC236}">
                <a16:creationId xmlns:a16="http://schemas.microsoft.com/office/drawing/2014/main" id="{A47C9543-2AB1-4D9D-8D7A-D137C49BF4D8}"/>
              </a:ext>
            </a:extLst>
          </p:cNvPr>
          <p:cNvSpPr txBox="1">
            <a:spLocks/>
          </p:cNvSpPr>
          <p:nvPr/>
        </p:nvSpPr>
        <p:spPr>
          <a:xfrm>
            <a:off x="5587407" y="915845"/>
            <a:ext cx="4483026" cy="441414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health assessment is one part of a wider investigation into your fitness to practise. It will help us to understand any health concerns before considering whether we need to take any measures to protect patients.</a:t>
            </a:r>
          </a:p>
          <a:p>
            <a:endParaRPr lang="en-GB" sz="2000" dirty="0"/>
          </a:p>
          <a:p>
            <a:r>
              <a:rPr lang="en-GB" sz="2000" dirty="0"/>
              <a:t>We'll select two doctors to carry out an examination of your physical and/or mental health.</a:t>
            </a:r>
          </a:p>
        </p:txBody>
      </p:sp>
    </p:spTree>
    <p:extLst>
      <p:ext uri="{BB962C8B-B14F-4D97-AF65-F5344CB8AC3E}">
        <p14:creationId xmlns:p14="http://schemas.microsoft.com/office/powerpoint/2010/main" val="81238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92C7-99D7-4AC2-947E-72957D88F5AF}"/>
              </a:ext>
            </a:extLst>
          </p:cNvPr>
          <p:cNvSpPr>
            <a:spLocks noGrp="1"/>
          </p:cNvSpPr>
          <p:nvPr>
            <p:ph type="title"/>
          </p:nvPr>
        </p:nvSpPr>
        <p:spPr/>
        <p:txBody>
          <a:bodyPr/>
          <a:lstStyle/>
          <a:p>
            <a:r>
              <a:rPr lang="en-GB" dirty="0"/>
              <a:t>Health assessment outcomes</a:t>
            </a:r>
          </a:p>
        </p:txBody>
      </p:sp>
      <p:sp>
        <p:nvSpPr>
          <p:cNvPr id="3" name="Content Placeholder 2">
            <a:extLst>
              <a:ext uri="{FF2B5EF4-FFF2-40B4-BE49-F238E27FC236}">
                <a16:creationId xmlns:a16="http://schemas.microsoft.com/office/drawing/2014/main" id="{871B92E0-E6E2-48C0-ABBB-12843F96DA4C}"/>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78FD22ED-470F-47B6-BFE8-D23CB0D866CE}"/>
              </a:ext>
            </a:extLst>
          </p:cNvPr>
          <p:cNvSpPr>
            <a:spLocks noGrp="1"/>
          </p:cNvSpPr>
          <p:nvPr>
            <p:ph type="sldNum" sz="quarter" idx="12"/>
          </p:nvPr>
        </p:nvSpPr>
        <p:spPr/>
        <p:txBody>
          <a:bodyPr/>
          <a:lstStyle/>
          <a:p>
            <a:fld id="{2E6EB9B7-E1B9-43E0-B346-DA4311514FC9}" type="slidenum">
              <a:rPr lang="en-GB" smtClean="0"/>
              <a:pPr/>
              <a:t>27</a:t>
            </a:fld>
            <a:endParaRPr lang="en-GB"/>
          </a:p>
        </p:txBody>
      </p:sp>
      <p:sp>
        <p:nvSpPr>
          <p:cNvPr id="5" name="Content Placeholder 2">
            <a:extLst>
              <a:ext uri="{FF2B5EF4-FFF2-40B4-BE49-F238E27FC236}">
                <a16:creationId xmlns:a16="http://schemas.microsoft.com/office/drawing/2014/main" id="{854AA954-6D84-437D-B7A2-F66FBEA9F14A}"/>
              </a:ext>
            </a:extLst>
          </p:cNvPr>
          <p:cNvSpPr txBox="1">
            <a:spLocks/>
          </p:cNvSpPr>
          <p:nvPr/>
        </p:nvSpPr>
        <p:spPr>
          <a:xfrm>
            <a:off x="1222125" y="994610"/>
            <a:ext cx="4577096" cy="457601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We will usually offer undertakings, if the only concerns about your practice are a result of a health condition. We can protect patient safety through an agreement with you. </a:t>
            </a:r>
          </a:p>
          <a:p>
            <a:r>
              <a:rPr lang="en-GB" sz="2000" dirty="0"/>
              <a:t>In this case, you will enter into our monitoring process. </a:t>
            </a:r>
          </a:p>
          <a:p>
            <a:r>
              <a:rPr lang="en-GB" sz="2000" dirty="0"/>
              <a:t>You will be assigned a GMC Medical Supervisor</a:t>
            </a:r>
          </a:p>
          <a:p>
            <a:pPr lvl="1"/>
            <a:r>
              <a:rPr lang="en-GB" sz="2000" dirty="0"/>
              <a:t>Regular review and support</a:t>
            </a:r>
          </a:p>
          <a:p>
            <a:pPr lvl="1"/>
            <a:r>
              <a:rPr lang="en-GB" sz="2000" dirty="0"/>
              <a:t>Point of contact with GMC and employer</a:t>
            </a:r>
          </a:p>
        </p:txBody>
      </p:sp>
      <p:sp>
        <p:nvSpPr>
          <p:cNvPr id="6" name="Content Placeholder 2">
            <a:extLst>
              <a:ext uri="{FF2B5EF4-FFF2-40B4-BE49-F238E27FC236}">
                <a16:creationId xmlns:a16="http://schemas.microsoft.com/office/drawing/2014/main" id="{6B9D27AF-E681-446F-9380-E26B4F6FF2F1}"/>
              </a:ext>
            </a:extLst>
          </p:cNvPr>
          <p:cNvSpPr txBox="1">
            <a:spLocks/>
          </p:cNvSpPr>
          <p:nvPr/>
        </p:nvSpPr>
        <p:spPr>
          <a:xfrm>
            <a:off x="6010693" y="1015664"/>
            <a:ext cx="4733507" cy="475949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Information about your health, including any relevant undertakings or conditions is confidential.</a:t>
            </a:r>
          </a:p>
          <a:p>
            <a:r>
              <a:rPr lang="en-GB" sz="2000"/>
              <a:t>We won't disclose it to your employer, workplace supervisor or responsible officer without discussing it with you.</a:t>
            </a:r>
          </a:p>
          <a:p>
            <a:r>
              <a:rPr lang="en-GB" sz="2000"/>
              <a:t>We will only publish and disclose non health-related undertakings and conditions that relate to your practice. </a:t>
            </a:r>
            <a:endParaRPr lang="en-GB" sz="2000" dirty="0"/>
          </a:p>
        </p:txBody>
      </p:sp>
    </p:spTree>
    <p:extLst>
      <p:ext uri="{BB962C8B-B14F-4D97-AF65-F5344CB8AC3E}">
        <p14:creationId xmlns:p14="http://schemas.microsoft.com/office/powerpoint/2010/main" val="22847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BCDF8-2751-4B78-919E-C255479B4B3A}"/>
              </a:ext>
            </a:extLst>
          </p:cNvPr>
          <p:cNvSpPr>
            <a:spLocks noGrp="1"/>
          </p:cNvSpPr>
          <p:nvPr>
            <p:ph type="body" sz="quarter" idx="13"/>
          </p:nvPr>
        </p:nvSpPr>
        <p:spPr/>
        <p:txBody>
          <a:bodyPr/>
          <a:lstStyle/>
          <a:p>
            <a:r>
              <a:rPr lang="en-GB" dirty="0"/>
              <a:t>At the end of an investigation</a:t>
            </a:r>
          </a:p>
        </p:txBody>
      </p:sp>
      <p:sp>
        <p:nvSpPr>
          <p:cNvPr id="4" name="Slide Number Placeholder 3">
            <a:extLst>
              <a:ext uri="{FF2B5EF4-FFF2-40B4-BE49-F238E27FC236}">
                <a16:creationId xmlns:a16="http://schemas.microsoft.com/office/drawing/2014/main" id="{43E0FAF6-B085-405A-9773-766531FD468C}"/>
              </a:ext>
            </a:extLst>
          </p:cNvPr>
          <p:cNvSpPr>
            <a:spLocks noGrp="1"/>
          </p:cNvSpPr>
          <p:nvPr>
            <p:ph type="sldNum" sz="quarter" idx="12"/>
          </p:nvPr>
        </p:nvSpPr>
        <p:spPr/>
        <p:txBody>
          <a:bodyPr/>
          <a:lstStyle/>
          <a:p>
            <a:fld id="{5E0A3A8E-DB68-445D-BC49-52F20A2D5C96}" type="slidenum">
              <a:rPr lang="en-GB" smtClean="0"/>
              <a:pPr/>
              <a:t>28</a:t>
            </a:fld>
            <a:endParaRPr lang="en-GB" dirty="0"/>
          </a:p>
        </p:txBody>
      </p:sp>
      <p:sp>
        <p:nvSpPr>
          <p:cNvPr id="3" name="Text Placeholder 2">
            <a:extLst>
              <a:ext uri="{FF2B5EF4-FFF2-40B4-BE49-F238E27FC236}">
                <a16:creationId xmlns:a16="http://schemas.microsoft.com/office/drawing/2014/main" id="{001C2DF4-1481-4D50-B07F-5E1C3FACAFFE}"/>
              </a:ext>
            </a:extLst>
          </p:cNvPr>
          <p:cNvSpPr>
            <a:spLocks noGrp="1"/>
          </p:cNvSpPr>
          <p:nvPr>
            <p:ph type="body" sz="quarter" idx="18"/>
          </p:nvPr>
        </p:nvSpPr>
        <p:spPr>
          <a:xfrm>
            <a:off x="690324" y="1243552"/>
            <a:ext cx="5231291" cy="5118301"/>
          </a:xfrm>
        </p:spPr>
        <p:txBody>
          <a:bodyPr/>
          <a:lstStyle/>
          <a:p>
            <a:pPr marL="0" indent="0">
              <a:buNone/>
            </a:pPr>
            <a:r>
              <a:rPr lang="en-GB" sz="2400" b="1" dirty="0"/>
              <a:t>Possible outcomes:</a:t>
            </a:r>
          </a:p>
          <a:p>
            <a:pPr marL="0" indent="0">
              <a:buNone/>
            </a:pPr>
            <a:endParaRPr lang="en-GB" sz="2400" dirty="0"/>
          </a:p>
          <a:p>
            <a:r>
              <a:rPr lang="en-GB" sz="2400" dirty="0"/>
              <a:t>Conclude with No Further Action</a:t>
            </a:r>
          </a:p>
          <a:p>
            <a:endParaRPr lang="en-GB" sz="2400" dirty="0"/>
          </a:p>
          <a:p>
            <a:r>
              <a:rPr lang="en-GB" sz="2400" dirty="0"/>
              <a:t>Issue advice</a:t>
            </a:r>
          </a:p>
          <a:p>
            <a:endParaRPr lang="en-GB" sz="2400" dirty="0"/>
          </a:p>
          <a:p>
            <a:r>
              <a:rPr lang="en-GB" sz="2400" dirty="0"/>
              <a:t>Agree undertakings</a:t>
            </a:r>
          </a:p>
          <a:p>
            <a:endParaRPr lang="en-GB" sz="2400" dirty="0"/>
          </a:p>
          <a:p>
            <a:r>
              <a:rPr lang="en-GB" sz="2400" dirty="0"/>
              <a:t>Issue a warning</a:t>
            </a:r>
          </a:p>
          <a:p>
            <a:endParaRPr lang="en-GB" sz="2400" dirty="0"/>
          </a:p>
          <a:p>
            <a:endParaRPr lang="en-GB" sz="2400" dirty="0"/>
          </a:p>
        </p:txBody>
      </p:sp>
      <p:sp>
        <p:nvSpPr>
          <p:cNvPr id="6" name="Text Placeholder 2">
            <a:extLst>
              <a:ext uri="{FF2B5EF4-FFF2-40B4-BE49-F238E27FC236}">
                <a16:creationId xmlns:a16="http://schemas.microsoft.com/office/drawing/2014/main" id="{0D695ADE-71E5-4F54-A817-EC5255812E3D}"/>
              </a:ext>
            </a:extLst>
          </p:cNvPr>
          <p:cNvSpPr txBox="1">
            <a:spLocks/>
          </p:cNvSpPr>
          <p:nvPr/>
        </p:nvSpPr>
        <p:spPr>
          <a:xfrm>
            <a:off x="5921615" y="1200933"/>
            <a:ext cx="5231291" cy="5118301"/>
          </a:xfrm>
          <a:prstGeom prst="rect">
            <a:avLst/>
          </a:prstGeom>
        </p:spPr>
        <p:txBody>
          <a:bodyPr/>
          <a:lstStyle>
            <a:lvl1pPr marL="285750" indent="-285750" algn="l" defTabSz="180000" rtl="0" eaLnBrk="1" latinLnBrk="0" hangingPunct="1">
              <a:lnSpc>
                <a:spcPct val="90000"/>
              </a:lnSpc>
              <a:spcBef>
                <a:spcPts val="1000"/>
              </a:spcBef>
              <a:buClr>
                <a:schemeClr val="accent1"/>
              </a:buClr>
              <a:buSzPct val="60000"/>
              <a:buFont typeface="Wingdings" panose="05000000000000000000" pitchFamily="2" charset="2"/>
              <a:buChar char="l"/>
              <a:tabLst>
                <a:tab pos="180000" algn="l"/>
              </a:tabLst>
              <a:defRPr sz="2000" kern="1200">
                <a:solidFill>
                  <a:schemeClr val="accent5"/>
                </a:solidFill>
                <a:latin typeface="+mn-lt"/>
                <a:ea typeface="+mn-ea"/>
                <a:cs typeface="+mn-cs"/>
              </a:defRPr>
            </a:lvl1pPr>
            <a:lvl2pPr marL="612000" indent="-285750" algn="l" defTabSz="180000" rtl="0" eaLnBrk="1" latinLnBrk="0" hangingPunct="1">
              <a:lnSpc>
                <a:spcPct val="90000"/>
              </a:lnSpc>
              <a:spcBef>
                <a:spcPts val="500"/>
              </a:spcBef>
              <a:buClr>
                <a:schemeClr val="accent1"/>
              </a:buClr>
              <a:buSzPct val="60000"/>
              <a:buFont typeface="Wingdings" panose="05000000000000000000" pitchFamily="2" charset="2"/>
              <a:buChar char="l"/>
              <a:tabLst>
                <a:tab pos="180000" algn="l"/>
              </a:tabLst>
              <a:defRPr sz="1600" kern="1200">
                <a:solidFill>
                  <a:schemeClr val="accent5"/>
                </a:solidFill>
                <a:latin typeface="+mn-lt"/>
                <a:ea typeface="+mn-ea"/>
                <a:cs typeface="+mn-cs"/>
              </a:defRPr>
            </a:lvl2pPr>
            <a:lvl3pPr marL="936000" indent="-285750" algn="l" defTabSz="180000" rtl="0" eaLnBrk="1" latinLnBrk="0" hangingPunct="1">
              <a:lnSpc>
                <a:spcPct val="90000"/>
              </a:lnSpc>
              <a:spcBef>
                <a:spcPts val="500"/>
              </a:spcBef>
              <a:buClr>
                <a:schemeClr val="accent1"/>
              </a:buClr>
              <a:buSzPct val="60000"/>
              <a:buFont typeface="Wingdings" panose="05000000000000000000" pitchFamily="2" charset="2"/>
              <a:buChar char="l"/>
              <a:tabLst>
                <a:tab pos="180000" algn="l"/>
              </a:tabLst>
              <a:defRPr sz="1400" kern="1200">
                <a:solidFill>
                  <a:schemeClr val="accent5"/>
                </a:solidFill>
                <a:latin typeface="+mn-lt"/>
                <a:ea typeface="+mn-ea"/>
                <a:cs typeface="+mn-cs"/>
              </a:defRPr>
            </a:lvl3pPr>
            <a:lvl4pPr marL="1152000" indent="-171450" algn="l" defTabSz="914400" rtl="0" eaLnBrk="1" latinLnBrk="0" hangingPunct="1">
              <a:lnSpc>
                <a:spcPct val="90000"/>
              </a:lnSpc>
              <a:spcBef>
                <a:spcPts val="500"/>
              </a:spcBef>
              <a:buClr>
                <a:schemeClr val="accent1"/>
              </a:buClr>
              <a:buSzPct val="60000"/>
              <a:buFont typeface="Wingdings" panose="05000000000000000000" pitchFamily="2" charset="2"/>
              <a:buChar char="l"/>
              <a:defRPr sz="1200" kern="1200">
                <a:solidFill>
                  <a:schemeClr val="accent5"/>
                </a:solidFill>
                <a:latin typeface="+mn-lt"/>
                <a:ea typeface="+mn-ea"/>
                <a:cs typeface="+mn-cs"/>
              </a:defRPr>
            </a:lvl4pPr>
            <a:lvl5pPr marL="1404000" indent="-228600" algn="l" defTabSz="914400" rtl="0" eaLnBrk="1" latinLnBrk="0" hangingPunct="1">
              <a:lnSpc>
                <a:spcPct val="90000"/>
              </a:lnSpc>
              <a:spcBef>
                <a:spcPts val="500"/>
              </a:spcBef>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lgn="l" defTabSz="914400" rtl="0" eaLnBrk="1" latinLnBrk="0" hangingPunct="1">
              <a:lnSpc>
                <a:spcPct val="90000"/>
              </a:lnSpc>
              <a:spcBef>
                <a:spcPts val="500"/>
              </a:spcBef>
              <a:buClr>
                <a:schemeClr val="accent1"/>
              </a:buClr>
              <a:buSzPct val="60000"/>
              <a:buFont typeface="Wingdings" panose="05000000000000000000" pitchFamily="2" charset="2"/>
              <a:buChar char="l"/>
              <a:defRPr sz="1200" kern="1200">
                <a:solidFill>
                  <a:schemeClr val="accent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2400" b="1" dirty="0"/>
              <a:t>Possible outcomes:</a:t>
            </a:r>
          </a:p>
          <a:p>
            <a:pPr marL="0" indent="0">
              <a:buFont typeface="Wingdings" panose="05000000000000000000" pitchFamily="2" charset="2"/>
              <a:buNone/>
            </a:pPr>
            <a:endParaRPr lang="en-GB" sz="2400" dirty="0"/>
          </a:p>
          <a:p>
            <a:r>
              <a:rPr lang="en-GB" sz="2400" dirty="0"/>
              <a:t>Refer to a Medical Practitioners Tribunal Service (MPTS) panel</a:t>
            </a:r>
          </a:p>
          <a:p>
            <a:endParaRPr lang="en-GB" sz="2400" dirty="0"/>
          </a:p>
          <a:p>
            <a:pPr marL="0" indent="0">
              <a:buNone/>
            </a:pPr>
            <a:endParaRPr lang="en-GB" sz="2400" dirty="0"/>
          </a:p>
          <a:p>
            <a:endParaRPr lang="en-GB" sz="2400" dirty="0"/>
          </a:p>
          <a:p>
            <a:r>
              <a:rPr lang="en-GB" sz="2400" dirty="0"/>
              <a:t>What types of cases are most likely to be referred to MPTS?</a:t>
            </a:r>
          </a:p>
        </p:txBody>
      </p:sp>
      <p:pic>
        <p:nvPicPr>
          <p:cNvPr id="7" name="Picture 4" descr="Home - MPTS">
            <a:extLst>
              <a:ext uri="{FF2B5EF4-FFF2-40B4-BE49-F238E27FC236}">
                <a16:creationId xmlns:a16="http://schemas.microsoft.com/office/drawing/2014/main" id="{6E82ED19-29B1-450A-8844-5597388F8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495" y="3130822"/>
            <a:ext cx="5608828" cy="72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99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40E7A3-8E98-4A28-88E7-3737E75D3E81}"/>
              </a:ext>
            </a:extLst>
          </p:cNvPr>
          <p:cNvSpPr>
            <a:spLocks noGrp="1"/>
          </p:cNvSpPr>
          <p:nvPr>
            <p:ph type="body" sz="quarter" idx="13"/>
          </p:nvPr>
        </p:nvSpPr>
        <p:spPr/>
        <p:txBody>
          <a:bodyPr/>
          <a:lstStyle/>
          <a:p>
            <a:r>
              <a:rPr lang="en-GB" dirty="0"/>
              <a:t>Types of cases most likely to be referred to MPTS</a:t>
            </a:r>
          </a:p>
        </p:txBody>
      </p:sp>
      <p:sp>
        <p:nvSpPr>
          <p:cNvPr id="7" name="Text Placeholder 6">
            <a:extLst>
              <a:ext uri="{FF2B5EF4-FFF2-40B4-BE49-F238E27FC236}">
                <a16:creationId xmlns:a16="http://schemas.microsoft.com/office/drawing/2014/main" id="{654FCDF9-75B5-414A-A16D-529FED01617B}"/>
              </a:ext>
            </a:extLst>
          </p:cNvPr>
          <p:cNvSpPr>
            <a:spLocks noGrp="1"/>
          </p:cNvSpPr>
          <p:nvPr>
            <p:ph type="body" sz="quarter" idx="18"/>
          </p:nvPr>
        </p:nvSpPr>
        <p:spPr/>
        <p:txBody>
          <a:bodyPr/>
          <a:lstStyle/>
          <a:p>
            <a:pPr>
              <a:lnSpc>
                <a:spcPct val="115000"/>
              </a:lnSpc>
              <a:spcAft>
                <a:spcPts val="1000"/>
              </a:spcAft>
              <a:tabLst>
                <a:tab pos="596900" algn="l"/>
              </a:tabLst>
            </a:pPr>
            <a:endPar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endParaRPr>
          </a:p>
          <a:p>
            <a:pPr>
              <a:lnSpc>
                <a:spcPct val="115000"/>
              </a:lnSpc>
              <a:spcAft>
                <a:spcPts val="1000"/>
              </a:spcAft>
              <a:tabLst>
                <a:tab pos="596900" algn="l"/>
              </a:tabLst>
            </a:pP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Sex</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u</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l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ss</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ult</a:t>
            </a:r>
            <a:r>
              <a:rPr lang="en-US" sz="2400" spc="-20"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r in</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d</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c</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ncy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Vi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l</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nce</a:t>
            </a:r>
            <a:endParaRPr lang="en-GB" sz="2400" dirty="0">
              <a:latin typeface="Calibri" panose="020F0502020204030204" pitchFamily="34" charset="0"/>
              <a:ea typeface="Tahoma" panose="020B0604030504040204" pitchFamily="34" charset="0"/>
              <a:cs typeface="Times New Roman" panose="02020603050405020304" pitchFamily="18" charset="0"/>
            </a:endParaRPr>
          </a:p>
          <a:p>
            <a:pPr>
              <a:lnSpc>
                <a:spcPct val="115000"/>
              </a:lnSpc>
              <a:spcAft>
                <a:spcPts val="1000"/>
              </a:spcAft>
            </a:pP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Im</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p</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r</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op</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r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sex</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u</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l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r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m</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l r</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l</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hip</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wi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h a</a:t>
            </a:r>
            <a:r>
              <a:rPr lang="en-US" sz="2400" spc="-20"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p</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at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nt</a:t>
            </a:r>
            <a:r>
              <a:rPr lang="en-US" sz="2400"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r</a:t>
            </a:r>
            <a:r>
              <a:rPr lang="en-US" sz="2400"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m</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ne cl</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e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o </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h</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em</a:t>
            </a:r>
            <a:endParaRPr lang="en-GB" sz="2400" dirty="0">
              <a:latin typeface="Calibri" panose="020F0502020204030204" pitchFamily="34" charset="0"/>
              <a:ea typeface="Tahoma" panose="020B0604030504040204" pitchFamily="34" charset="0"/>
              <a:cs typeface="Times New Roman" panose="02020603050405020304" pitchFamily="18" charset="0"/>
            </a:endParaRPr>
          </a:p>
          <a:p>
            <a:pPr>
              <a:lnSpc>
                <a:spcPct val="115000"/>
              </a:lnSpc>
              <a:spcAft>
                <a:spcPts val="1000"/>
              </a:spcAft>
            </a:pP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D</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s</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h</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n</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es</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y</a:t>
            </a:r>
            <a:endParaRPr lang="en-GB" sz="2400" dirty="0">
              <a:latin typeface="Calibri" panose="020F0502020204030204" pitchFamily="34" charset="0"/>
              <a:ea typeface="Tahoma" panose="020B0604030504040204" pitchFamily="34" charset="0"/>
              <a:cs typeface="Times New Roman" panose="02020603050405020304" pitchFamily="18" charset="0"/>
            </a:endParaRPr>
          </a:p>
          <a:p>
            <a:pPr>
              <a:lnSpc>
                <a:spcPct val="115000"/>
              </a:lnSpc>
              <a:spcAft>
                <a:spcPts val="1000"/>
              </a:spcAft>
            </a:pP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Kn</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win</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g</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ly </a:t>
            </a:r>
            <a:r>
              <a:rPr lang="en-US" sz="2400" spc="-5"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p</a:t>
            </a:r>
            <a:r>
              <a:rPr lang="en-US" sz="2400"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r</a:t>
            </a:r>
            <a:r>
              <a:rPr lang="en-US" sz="2400" spc="-5"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c</a:t>
            </a:r>
            <a:r>
              <a:rPr lang="en-US" sz="2400" spc="-5"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t</a:t>
            </a:r>
            <a:r>
              <a:rPr lang="en-US" sz="2400"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i</a:t>
            </a:r>
            <a:r>
              <a:rPr lang="en-US" sz="2400" spc="5"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s</a:t>
            </a:r>
            <a:r>
              <a:rPr lang="en-US" sz="2400"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ing</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wi</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t</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h</a:t>
            </a:r>
            <a:r>
              <a:rPr lang="en-US" sz="2400" spc="-5" dirty="0">
                <a:solidFill>
                  <a:srgbClr val="000000"/>
                </a:solidFill>
                <a:latin typeface="Tahoma" panose="020B0604030504040204" pitchFamily="34" charset="0"/>
                <a:ea typeface="Tahoma" panose="020B0604030504040204" pitchFamily="34" charset="0"/>
                <a:cs typeface="Times New Roman" panose="02020603050405020304" pitchFamily="18" charset="0"/>
              </a:rPr>
              <a:t>o</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ut</a:t>
            </a:r>
            <a:r>
              <a:rPr lang="en-US" sz="2400" spc="-20"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dirty="0">
                <a:solidFill>
                  <a:srgbClr val="000000"/>
                </a:solidFill>
                <a:latin typeface="Tahoma" panose="020B0604030504040204" pitchFamily="34" charset="0"/>
                <a:ea typeface="Tahoma" panose="020B0604030504040204" pitchFamily="34" charset="0"/>
                <a:cs typeface="Times New Roman" panose="02020603050405020304" pitchFamily="18" charset="0"/>
              </a:rPr>
              <a:t>a</a:t>
            </a:r>
            <a:r>
              <a:rPr lang="en-US" sz="2400" spc="-10" dirty="0">
                <a:solidFill>
                  <a:srgbClr val="000000"/>
                </a:solidFill>
                <a:latin typeface="Tahoma" panose="020B0604030504040204" pitchFamily="34" charset="0"/>
                <a:ea typeface="Tahoma" panose="020B0604030504040204" pitchFamily="34" charset="0"/>
                <a:cs typeface="Times New Roman" panose="02020603050405020304" pitchFamily="18" charset="0"/>
              </a:rPr>
              <a:t> </a:t>
            </a:r>
            <a:r>
              <a:rPr lang="en-US" sz="2400"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lic</a:t>
            </a:r>
            <a:r>
              <a:rPr lang="en-US" sz="2400" spc="5"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e</a:t>
            </a:r>
            <a:r>
              <a:rPr lang="en-US" sz="2400"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nc</a:t>
            </a:r>
            <a:r>
              <a:rPr lang="en-US" sz="2400" spc="5" dirty="0" err="1">
                <a:solidFill>
                  <a:srgbClr val="000000"/>
                </a:solidFill>
                <a:latin typeface="Tahoma" panose="020B0604030504040204" pitchFamily="34" charset="0"/>
                <a:ea typeface="Tahoma" panose="020B0604030504040204" pitchFamily="34" charset="0"/>
                <a:cs typeface="Times New Roman" panose="02020603050405020304" pitchFamily="18" charset="0"/>
              </a:rPr>
              <a:t>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
        <p:nvSpPr>
          <p:cNvPr id="3" name="Slide Number Placeholder 2">
            <a:extLst>
              <a:ext uri="{FF2B5EF4-FFF2-40B4-BE49-F238E27FC236}">
                <a16:creationId xmlns:a16="http://schemas.microsoft.com/office/drawing/2014/main" id="{AAE49F9F-7953-4109-9F6B-CEDB2B5C4E44}"/>
              </a:ext>
            </a:extLst>
          </p:cNvPr>
          <p:cNvSpPr>
            <a:spLocks noGrp="1"/>
          </p:cNvSpPr>
          <p:nvPr>
            <p:ph type="sldNum" sz="quarter" idx="12"/>
          </p:nvPr>
        </p:nvSpPr>
        <p:spPr/>
        <p:txBody>
          <a:bodyPr/>
          <a:lstStyle/>
          <a:p>
            <a:fld id="{5E0A3A8E-DB68-445D-BC49-52F20A2D5C96}" type="slidenum">
              <a:rPr lang="en-GB" smtClean="0"/>
              <a:pPr/>
              <a:t>29</a:t>
            </a:fld>
            <a:endParaRPr lang="en-GB" dirty="0"/>
          </a:p>
        </p:txBody>
      </p:sp>
    </p:spTree>
    <p:extLst>
      <p:ext uri="{BB962C8B-B14F-4D97-AF65-F5344CB8AC3E}">
        <p14:creationId xmlns:p14="http://schemas.microsoft.com/office/powerpoint/2010/main" val="318263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2D276-B0B4-4237-A1F9-BF8296813E38}"/>
              </a:ext>
            </a:extLst>
          </p:cNvPr>
          <p:cNvSpPr>
            <a:spLocks noGrp="1"/>
          </p:cNvSpPr>
          <p:nvPr>
            <p:ph type="body" sz="quarter" idx="13"/>
          </p:nvPr>
        </p:nvSpPr>
        <p:spPr/>
        <p:txBody>
          <a:bodyPr/>
          <a:lstStyle/>
          <a:p>
            <a:r>
              <a:rPr lang="en-GB" dirty="0"/>
              <a:t>Facts and figures: The register</a:t>
            </a:r>
          </a:p>
        </p:txBody>
      </p:sp>
      <p:sp>
        <p:nvSpPr>
          <p:cNvPr id="3" name="Slide Number Placeholder 2">
            <a:extLst>
              <a:ext uri="{FF2B5EF4-FFF2-40B4-BE49-F238E27FC236}">
                <a16:creationId xmlns:a16="http://schemas.microsoft.com/office/drawing/2014/main" id="{8D91D2CA-FA18-4DD2-BCC6-90AADB2DF4E5}"/>
              </a:ext>
            </a:extLst>
          </p:cNvPr>
          <p:cNvSpPr>
            <a:spLocks noGrp="1"/>
          </p:cNvSpPr>
          <p:nvPr>
            <p:ph type="sldNum" sz="quarter" idx="12"/>
          </p:nvPr>
        </p:nvSpPr>
        <p:spPr/>
        <p:txBody>
          <a:bodyPr/>
          <a:lstStyle/>
          <a:p>
            <a:fld id="{5E0A3A8E-DB68-445D-BC49-52F20A2D5C96}" type="slidenum">
              <a:rPr lang="en-GB" smtClean="0"/>
              <a:pPr/>
              <a:t>3</a:t>
            </a:fld>
            <a:endParaRPr lang="en-GB" dirty="0"/>
          </a:p>
        </p:txBody>
      </p:sp>
      <p:pic>
        <p:nvPicPr>
          <p:cNvPr id="8" name="Picture 7">
            <a:extLst>
              <a:ext uri="{FF2B5EF4-FFF2-40B4-BE49-F238E27FC236}">
                <a16:creationId xmlns:a16="http://schemas.microsoft.com/office/drawing/2014/main" id="{1933396A-EC0C-46AB-A893-78DA842E114F}"/>
              </a:ext>
            </a:extLst>
          </p:cNvPr>
          <p:cNvPicPr>
            <a:picLocks noChangeAspect="1"/>
          </p:cNvPicPr>
          <p:nvPr/>
        </p:nvPicPr>
        <p:blipFill rotWithShape="1">
          <a:blip r:embed="rId3"/>
          <a:srcRect l="11149" t="20699" r="24525" b="6768"/>
          <a:stretch/>
        </p:blipFill>
        <p:spPr>
          <a:xfrm>
            <a:off x="690323" y="1016839"/>
            <a:ext cx="8188981" cy="5194042"/>
          </a:xfrm>
          <a:prstGeom prst="rect">
            <a:avLst/>
          </a:prstGeom>
        </p:spPr>
      </p:pic>
      <p:sp>
        <p:nvSpPr>
          <p:cNvPr id="10" name="TextBox 9">
            <a:extLst>
              <a:ext uri="{FF2B5EF4-FFF2-40B4-BE49-F238E27FC236}">
                <a16:creationId xmlns:a16="http://schemas.microsoft.com/office/drawing/2014/main" id="{E5C6D483-714D-4305-AD53-45179756CC45}"/>
              </a:ext>
            </a:extLst>
          </p:cNvPr>
          <p:cNvSpPr txBox="1"/>
          <p:nvPr/>
        </p:nvSpPr>
        <p:spPr>
          <a:xfrm>
            <a:off x="981384" y="6265131"/>
            <a:ext cx="8331058" cy="369332"/>
          </a:xfrm>
          <a:prstGeom prst="rect">
            <a:avLst/>
          </a:prstGeom>
          <a:noFill/>
        </p:spPr>
        <p:txBody>
          <a:bodyPr wrap="square">
            <a:spAutoFit/>
          </a:bodyPr>
          <a:lstStyle/>
          <a:p>
            <a:r>
              <a:rPr lang="en-GB" sz="1800" dirty="0">
                <a:hlinkClick r:id="rId4"/>
              </a:rPr>
              <a:t>https://data.gmc-uk.org/gmcdata/home/#/reports/The Register/Stats/report</a:t>
            </a:r>
            <a:endParaRPr lang="en-GB" sz="1800" dirty="0"/>
          </a:p>
        </p:txBody>
      </p:sp>
    </p:spTree>
    <p:extLst>
      <p:ext uri="{BB962C8B-B14F-4D97-AF65-F5344CB8AC3E}">
        <p14:creationId xmlns:p14="http://schemas.microsoft.com/office/powerpoint/2010/main" val="2980895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CC5E3-4D85-4E46-ADF0-4337AF0C3E9A}"/>
              </a:ext>
            </a:extLst>
          </p:cNvPr>
          <p:cNvSpPr>
            <a:spLocks noGrp="1"/>
          </p:cNvSpPr>
          <p:nvPr>
            <p:ph type="body" sz="quarter" idx="13"/>
          </p:nvPr>
        </p:nvSpPr>
        <p:spPr/>
        <p:txBody>
          <a:bodyPr/>
          <a:lstStyle/>
          <a:p>
            <a:r>
              <a:rPr lang="en-GB" dirty="0"/>
              <a:t>Outcomes from MPTS tribunals</a:t>
            </a:r>
          </a:p>
        </p:txBody>
      </p:sp>
      <p:sp>
        <p:nvSpPr>
          <p:cNvPr id="4" name="Slide Number Placeholder 3">
            <a:extLst>
              <a:ext uri="{FF2B5EF4-FFF2-40B4-BE49-F238E27FC236}">
                <a16:creationId xmlns:a16="http://schemas.microsoft.com/office/drawing/2014/main" id="{1D641F51-80D6-484A-95E8-DB775A4AA498}"/>
              </a:ext>
            </a:extLst>
          </p:cNvPr>
          <p:cNvSpPr>
            <a:spLocks noGrp="1"/>
          </p:cNvSpPr>
          <p:nvPr>
            <p:ph type="sldNum" sz="quarter" idx="12"/>
          </p:nvPr>
        </p:nvSpPr>
        <p:spPr/>
        <p:txBody>
          <a:bodyPr/>
          <a:lstStyle/>
          <a:p>
            <a:fld id="{5E0A3A8E-DB68-445D-BC49-52F20A2D5C96}" type="slidenum">
              <a:rPr lang="en-GB" smtClean="0"/>
              <a:pPr/>
              <a:t>30</a:t>
            </a:fld>
            <a:endParaRPr lang="en-GB" dirty="0"/>
          </a:p>
        </p:txBody>
      </p:sp>
      <p:sp>
        <p:nvSpPr>
          <p:cNvPr id="7" name="Text Placeholder 6">
            <a:extLst>
              <a:ext uri="{FF2B5EF4-FFF2-40B4-BE49-F238E27FC236}">
                <a16:creationId xmlns:a16="http://schemas.microsoft.com/office/drawing/2014/main" id="{9FF1234C-5260-447A-A6F3-D0C8116E88D6}"/>
              </a:ext>
            </a:extLst>
          </p:cNvPr>
          <p:cNvSpPr>
            <a:spLocks noGrp="1"/>
          </p:cNvSpPr>
          <p:nvPr>
            <p:ph type="body" sz="quarter" idx="18"/>
          </p:nvPr>
        </p:nvSpPr>
        <p:spPr/>
        <p:txBody>
          <a:bodyPr/>
          <a:lstStyle/>
          <a:p>
            <a:pPr marL="0" indent="0">
              <a:buNone/>
            </a:pPr>
            <a:endParaRPr lang="en-GB" sz="2400" dirty="0"/>
          </a:p>
          <a:p>
            <a:pPr marL="0" indent="0">
              <a:buNone/>
            </a:pPr>
            <a:r>
              <a:rPr lang="en-GB" sz="2400" b="1" dirty="0"/>
              <a:t>2021</a:t>
            </a:r>
          </a:p>
          <a:p>
            <a:pPr marL="0" indent="0">
              <a:buNone/>
            </a:pPr>
            <a:endParaRPr lang="en-GB" sz="2400" dirty="0"/>
          </a:p>
          <a:p>
            <a:r>
              <a:rPr lang="en-GB" sz="2400" dirty="0"/>
              <a:t>Suspension – 91</a:t>
            </a:r>
          </a:p>
          <a:p>
            <a:endParaRPr lang="en-GB" sz="2400" dirty="0"/>
          </a:p>
          <a:p>
            <a:r>
              <a:rPr lang="en-GB" sz="2400" dirty="0"/>
              <a:t>No impairment – 71</a:t>
            </a:r>
          </a:p>
          <a:p>
            <a:endParaRPr lang="en-GB" sz="2400" dirty="0"/>
          </a:p>
          <a:p>
            <a:r>
              <a:rPr lang="en-GB" sz="2400" dirty="0"/>
              <a:t>Erasure – 58</a:t>
            </a:r>
          </a:p>
          <a:p>
            <a:endParaRPr lang="en-GB" sz="2400" dirty="0"/>
          </a:p>
          <a:p>
            <a:endParaRPr lang="en-GB" sz="2400" dirty="0"/>
          </a:p>
        </p:txBody>
      </p:sp>
      <p:pic>
        <p:nvPicPr>
          <p:cNvPr id="6" name="Picture 5">
            <a:extLst>
              <a:ext uri="{FF2B5EF4-FFF2-40B4-BE49-F238E27FC236}">
                <a16:creationId xmlns:a16="http://schemas.microsoft.com/office/drawing/2014/main" id="{4FEC606A-5AE4-4697-9128-B67CE38FB50C}"/>
              </a:ext>
            </a:extLst>
          </p:cNvPr>
          <p:cNvPicPr>
            <a:picLocks noChangeAspect="1"/>
          </p:cNvPicPr>
          <p:nvPr/>
        </p:nvPicPr>
        <p:blipFill rotWithShape="1">
          <a:blip r:embed="rId3"/>
          <a:srcRect l="27567" t="28940" r="32057" b="15523"/>
          <a:stretch/>
        </p:blipFill>
        <p:spPr>
          <a:xfrm>
            <a:off x="5250595" y="1064555"/>
            <a:ext cx="6634697" cy="5133329"/>
          </a:xfrm>
          <a:prstGeom prst="rect">
            <a:avLst/>
          </a:prstGeom>
        </p:spPr>
      </p:pic>
      <p:pic>
        <p:nvPicPr>
          <p:cNvPr id="9" name="Picture 14" descr="TOP DOCTOR STRUCK OFF FOR YEARS OF DISHONESTY - PressReader">
            <a:extLst>
              <a:ext uri="{FF2B5EF4-FFF2-40B4-BE49-F238E27FC236}">
                <a16:creationId xmlns:a16="http://schemas.microsoft.com/office/drawing/2014/main" id="{72A7CCCD-A1E9-41DD-B42E-221BAF02DB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83" b="38603"/>
          <a:stretch/>
        </p:blipFill>
        <p:spPr bwMode="auto">
          <a:xfrm rot="20656919">
            <a:off x="3593177" y="1320443"/>
            <a:ext cx="1777461" cy="12104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E01583D-CF9B-4AD8-9DF0-0A4778C4E88E}"/>
              </a:ext>
            </a:extLst>
          </p:cNvPr>
          <p:cNvPicPr>
            <a:picLocks noChangeAspect="1"/>
          </p:cNvPicPr>
          <p:nvPr/>
        </p:nvPicPr>
        <p:blipFill rotWithShape="1">
          <a:blip r:embed="rId5"/>
          <a:srcRect t="29000" r="5180" b="43786"/>
          <a:stretch/>
        </p:blipFill>
        <p:spPr>
          <a:xfrm rot="20630504">
            <a:off x="553451" y="5150953"/>
            <a:ext cx="4258453" cy="687475"/>
          </a:xfrm>
          <a:prstGeom prst="rect">
            <a:avLst/>
          </a:prstGeom>
        </p:spPr>
      </p:pic>
    </p:spTree>
    <p:extLst>
      <p:ext uri="{BB962C8B-B14F-4D97-AF65-F5344CB8AC3E}">
        <p14:creationId xmlns:p14="http://schemas.microsoft.com/office/powerpoint/2010/main" val="21323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2D34A9-F169-4C70-8B4C-A7996CFFCC51}"/>
              </a:ext>
            </a:extLst>
          </p:cNvPr>
          <p:cNvSpPr>
            <a:spLocks noGrp="1"/>
          </p:cNvSpPr>
          <p:nvPr>
            <p:ph type="sldNum" sz="quarter" idx="12"/>
          </p:nvPr>
        </p:nvSpPr>
        <p:spPr/>
        <p:txBody>
          <a:bodyPr/>
          <a:lstStyle/>
          <a:p>
            <a:fld id="{5E0A3A8E-DB68-445D-BC49-52F20A2D5C96}" type="slidenum">
              <a:rPr lang="en-GB" smtClean="0"/>
              <a:pPr/>
              <a:t>4</a:t>
            </a:fld>
            <a:endParaRPr lang="en-GB" dirty="0"/>
          </a:p>
        </p:txBody>
      </p:sp>
      <p:pic>
        <p:nvPicPr>
          <p:cNvPr id="6" name="Picture 5">
            <a:extLst>
              <a:ext uri="{FF2B5EF4-FFF2-40B4-BE49-F238E27FC236}">
                <a16:creationId xmlns:a16="http://schemas.microsoft.com/office/drawing/2014/main" id="{5438F0F9-DE68-41C7-9CA6-4230C53CB5BD}"/>
              </a:ext>
            </a:extLst>
          </p:cNvPr>
          <p:cNvPicPr>
            <a:picLocks noChangeAspect="1"/>
          </p:cNvPicPr>
          <p:nvPr/>
        </p:nvPicPr>
        <p:blipFill rotWithShape="1">
          <a:blip r:embed="rId3"/>
          <a:srcRect l="21119" t="23531" r="24803" b="9844"/>
          <a:stretch/>
        </p:blipFill>
        <p:spPr>
          <a:xfrm>
            <a:off x="588076" y="0"/>
            <a:ext cx="9069340" cy="6285091"/>
          </a:xfrm>
          <a:prstGeom prst="rect">
            <a:avLst/>
          </a:prstGeom>
        </p:spPr>
      </p:pic>
      <p:sp>
        <p:nvSpPr>
          <p:cNvPr id="7" name="TextBox 6">
            <a:extLst>
              <a:ext uri="{FF2B5EF4-FFF2-40B4-BE49-F238E27FC236}">
                <a16:creationId xmlns:a16="http://schemas.microsoft.com/office/drawing/2014/main" id="{61DAA415-592F-4691-B957-44D2796749BD}"/>
              </a:ext>
            </a:extLst>
          </p:cNvPr>
          <p:cNvSpPr txBox="1"/>
          <p:nvPr/>
        </p:nvSpPr>
        <p:spPr>
          <a:xfrm>
            <a:off x="9865894" y="1744579"/>
            <a:ext cx="1961147" cy="2418347"/>
          </a:xfrm>
          <a:prstGeom prst="rect">
            <a:avLst/>
          </a:prstGeom>
        </p:spPr>
        <p:txBody>
          <a:bodyPr vert="horz" wrap="square" lIns="91440" tIns="45720" rIns="91440" bIns="45720" rtlCol="0" anchor="b">
            <a:normAutofit/>
          </a:bodyPr>
          <a:lstStyle/>
          <a:p>
            <a:pPr algn="l"/>
            <a:r>
              <a:rPr lang="en-GB" sz="2700" dirty="0">
                <a:solidFill>
                  <a:schemeClr val="tx2"/>
                </a:solidFill>
              </a:rPr>
              <a:t>The profile of the register in Wales</a:t>
            </a:r>
          </a:p>
        </p:txBody>
      </p:sp>
    </p:spTree>
    <p:extLst>
      <p:ext uri="{BB962C8B-B14F-4D97-AF65-F5344CB8AC3E}">
        <p14:creationId xmlns:p14="http://schemas.microsoft.com/office/powerpoint/2010/main" val="320732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D696C-C373-46E5-8CBC-8FBD23DC910A}"/>
              </a:ext>
            </a:extLst>
          </p:cNvPr>
          <p:cNvSpPr>
            <a:spLocks noGrp="1"/>
          </p:cNvSpPr>
          <p:nvPr>
            <p:ph type="sldNum" sz="quarter" idx="12"/>
          </p:nvPr>
        </p:nvSpPr>
        <p:spPr/>
        <p:txBody>
          <a:bodyPr/>
          <a:lstStyle/>
          <a:p>
            <a:fld id="{5E0A3A8E-DB68-445D-BC49-52F20A2D5C96}" type="slidenum">
              <a:rPr lang="en-GB" smtClean="0"/>
              <a:pPr/>
              <a:t>5</a:t>
            </a:fld>
            <a:endParaRPr lang="en-GB" dirty="0"/>
          </a:p>
        </p:txBody>
      </p:sp>
      <p:pic>
        <p:nvPicPr>
          <p:cNvPr id="8" name="Picture 7">
            <a:extLst>
              <a:ext uri="{FF2B5EF4-FFF2-40B4-BE49-F238E27FC236}">
                <a16:creationId xmlns:a16="http://schemas.microsoft.com/office/drawing/2014/main" id="{CB7298D6-B4AB-4F71-A505-E59D9C22C057}"/>
              </a:ext>
            </a:extLst>
          </p:cNvPr>
          <p:cNvPicPr>
            <a:picLocks noChangeAspect="1"/>
          </p:cNvPicPr>
          <p:nvPr/>
        </p:nvPicPr>
        <p:blipFill rotWithShape="1">
          <a:blip r:embed="rId3"/>
          <a:srcRect l="12236" t="15789" r="24704" b="17719"/>
          <a:stretch/>
        </p:blipFill>
        <p:spPr>
          <a:xfrm>
            <a:off x="535941" y="421105"/>
            <a:ext cx="9642775" cy="5719268"/>
          </a:xfrm>
          <a:prstGeom prst="rect">
            <a:avLst/>
          </a:prstGeom>
        </p:spPr>
      </p:pic>
      <p:sp>
        <p:nvSpPr>
          <p:cNvPr id="9" name="TextBox 8">
            <a:extLst>
              <a:ext uri="{FF2B5EF4-FFF2-40B4-BE49-F238E27FC236}">
                <a16:creationId xmlns:a16="http://schemas.microsoft.com/office/drawing/2014/main" id="{E229754E-F4D6-44BE-B060-0F571BACB476}"/>
              </a:ext>
            </a:extLst>
          </p:cNvPr>
          <p:cNvSpPr txBox="1"/>
          <p:nvPr/>
        </p:nvSpPr>
        <p:spPr>
          <a:xfrm>
            <a:off x="10467473" y="1479884"/>
            <a:ext cx="1503947" cy="2875547"/>
          </a:xfrm>
          <a:prstGeom prst="rect">
            <a:avLst/>
          </a:prstGeom>
        </p:spPr>
        <p:txBody>
          <a:bodyPr vert="horz" wrap="square" lIns="91440" tIns="45720" rIns="91440" bIns="45720" rtlCol="0" anchor="b">
            <a:normAutofit/>
          </a:bodyPr>
          <a:lstStyle/>
          <a:p>
            <a:pPr algn="l"/>
            <a:r>
              <a:rPr lang="en-GB" sz="2700" dirty="0">
                <a:solidFill>
                  <a:schemeClr val="tx2"/>
                </a:solidFill>
              </a:rPr>
              <a:t>The profile of your trainees: ethnicity</a:t>
            </a:r>
          </a:p>
        </p:txBody>
      </p:sp>
    </p:spTree>
    <p:extLst>
      <p:ext uri="{BB962C8B-B14F-4D97-AF65-F5344CB8AC3E}">
        <p14:creationId xmlns:p14="http://schemas.microsoft.com/office/powerpoint/2010/main" val="184695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65EEB-90AF-42C8-97F4-9F0F917F82AB}"/>
              </a:ext>
            </a:extLst>
          </p:cNvPr>
          <p:cNvSpPr>
            <a:spLocks noGrp="1"/>
          </p:cNvSpPr>
          <p:nvPr>
            <p:ph type="title"/>
          </p:nvPr>
        </p:nvSpPr>
        <p:spPr/>
        <p:txBody>
          <a:bodyPr/>
          <a:lstStyle/>
          <a:p>
            <a:endParaRPr lang="en-GB" dirty="0"/>
          </a:p>
        </p:txBody>
      </p:sp>
      <p:pic>
        <p:nvPicPr>
          <p:cNvPr id="8" name="Content Placeholder 7">
            <a:extLst>
              <a:ext uri="{FF2B5EF4-FFF2-40B4-BE49-F238E27FC236}">
                <a16:creationId xmlns:a16="http://schemas.microsoft.com/office/drawing/2014/main" id="{8DA0D11E-1E5F-407B-824D-99A550A7F019}"/>
              </a:ext>
            </a:extLst>
          </p:cNvPr>
          <p:cNvPicPr>
            <a:picLocks noGrp="1" noChangeAspect="1"/>
          </p:cNvPicPr>
          <p:nvPr>
            <p:ph idx="1"/>
          </p:nvPr>
        </p:nvPicPr>
        <p:blipFill>
          <a:blip r:embed="rId3"/>
          <a:stretch>
            <a:fillRect/>
          </a:stretch>
        </p:blipFill>
        <p:spPr/>
      </p:pic>
      <p:sp>
        <p:nvSpPr>
          <p:cNvPr id="4" name="Slide Number Placeholder 3">
            <a:extLst>
              <a:ext uri="{FF2B5EF4-FFF2-40B4-BE49-F238E27FC236}">
                <a16:creationId xmlns:a16="http://schemas.microsoft.com/office/drawing/2014/main" id="{49DF0F69-D92A-47A1-9ED3-3110CEC90ECB}"/>
              </a:ext>
            </a:extLst>
          </p:cNvPr>
          <p:cNvSpPr>
            <a:spLocks noGrp="1"/>
          </p:cNvSpPr>
          <p:nvPr>
            <p:ph type="sldNum" sz="quarter" idx="12"/>
          </p:nvPr>
        </p:nvSpPr>
        <p:spPr/>
        <p:txBody>
          <a:bodyPr/>
          <a:lstStyle/>
          <a:p>
            <a:fld id="{5E0A3A8E-DB68-445D-BC49-52F20A2D5C96}" type="slidenum">
              <a:rPr lang="en-GB" smtClean="0"/>
              <a:pPr/>
              <a:t>6</a:t>
            </a:fld>
            <a:endParaRPr lang="en-GB" dirty="0"/>
          </a:p>
        </p:txBody>
      </p:sp>
      <p:pic>
        <p:nvPicPr>
          <p:cNvPr id="10" name="Picture 9">
            <a:extLst>
              <a:ext uri="{FF2B5EF4-FFF2-40B4-BE49-F238E27FC236}">
                <a16:creationId xmlns:a16="http://schemas.microsoft.com/office/drawing/2014/main" id="{C1BE0171-CC68-44E1-96E1-BD7A9627CC6F}"/>
              </a:ext>
            </a:extLst>
          </p:cNvPr>
          <p:cNvPicPr>
            <a:picLocks noChangeAspect="1"/>
          </p:cNvPicPr>
          <p:nvPr/>
        </p:nvPicPr>
        <p:blipFill rotWithShape="1">
          <a:blip r:embed="rId3"/>
          <a:srcRect l="20625" t="18421" r="25000" b="11930"/>
          <a:stretch/>
        </p:blipFill>
        <p:spPr>
          <a:xfrm>
            <a:off x="878304" y="136525"/>
            <a:ext cx="9035717" cy="6510308"/>
          </a:xfrm>
          <a:prstGeom prst="rect">
            <a:avLst/>
          </a:prstGeom>
        </p:spPr>
      </p:pic>
      <p:sp>
        <p:nvSpPr>
          <p:cNvPr id="11" name="TextBox 10">
            <a:extLst>
              <a:ext uri="{FF2B5EF4-FFF2-40B4-BE49-F238E27FC236}">
                <a16:creationId xmlns:a16="http://schemas.microsoft.com/office/drawing/2014/main" id="{045E90D3-87F1-4C95-94B1-9D5BC331FD4D}"/>
              </a:ext>
            </a:extLst>
          </p:cNvPr>
          <p:cNvSpPr txBox="1"/>
          <p:nvPr/>
        </p:nvSpPr>
        <p:spPr>
          <a:xfrm>
            <a:off x="10058400" y="1304199"/>
            <a:ext cx="1864895" cy="3243738"/>
          </a:xfrm>
          <a:prstGeom prst="rect">
            <a:avLst/>
          </a:prstGeom>
        </p:spPr>
        <p:txBody>
          <a:bodyPr vert="horz" wrap="square" lIns="91440" tIns="45720" rIns="91440" bIns="45720" rtlCol="0" anchor="b">
            <a:normAutofit/>
          </a:bodyPr>
          <a:lstStyle/>
          <a:p>
            <a:pPr algn="l"/>
            <a:r>
              <a:rPr lang="en-GB" sz="2700" dirty="0">
                <a:solidFill>
                  <a:schemeClr val="tx2"/>
                </a:solidFill>
              </a:rPr>
              <a:t>The profile of your trainees: by PMQ and programme specialty</a:t>
            </a:r>
          </a:p>
        </p:txBody>
      </p:sp>
    </p:spTree>
    <p:extLst>
      <p:ext uri="{BB962C8B-B14F-4D97-AF65-F5344CB8AC3E}">
        <p14:creationId xmlns:p14="http://schemas.microsoft.com/office/powerpoint/2010/main" val="210640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19818-C727-4B92-B577-38F41A52565E}"/>
              </a:ext>
            </a:extLst>
          </p:cNvPr>
          <p:cNvSpPr>
            <a:spLocks noGrp="1"/>
          </p:cNvSpPr>
          <p:nvPr>
            <p:ph type="body" sz="quarter" idx="13"/>
          </p:nvPr>
        </p:nvSpPr>
        <p:spPr>
          <a:xfrm>
            <a:off x="690325" y="420182"/>
            <a:ext cx="10667998" cy="461796"/>
          </a:xfrm>
        </p:spPr>
        <p:txBody>
          <a:bodyPr/>
          <a:lstStyle/>
          <a:p>
            <a:r>
              <a:rPr lang="en-GB" dirty="0"/>
              <a:t>FtP: 2021 figures: How many…</a:t>
            </a:r>
          </a:p>
        </p:txBody>
      </p:sp>
      <p:sp>
        <p:nvSpPr>
          <p:cNvPr id="4" name="Slide Number Placeholder 3">
            <a:extLst>
              <a:ext uri="{FF2B5EF4-FFF2-40B4-BE49-F238E27FC236}">
                <a16:creationId xmlns:a16="http://schemas.microsoft.com/office/drawing/2014/main" id="{C49282A4-36DD-472B-A730-EA0717E5A4FC}"/>
              </a:ext>
            </a:extLst>
          </p:cNvPr>
          <p:cNvSpPr>
            <a:spLocks noGrp="1"/>
          </p:cNvSpPr>
          <p:nvPr>
            <p:ph type="sldNum" sz="quarter" idx="12"/>
          </p:nvPr>
        </p:nvSpPr>
        <p:spPr/>
        <p:txBody>
          <a:bodyPr/>
          <a:lstStyle/>
          <a:p>
            <a:fld id="{5E0A3A8E-DB68-445D-BC49-52F20A2D5C96}" type="slidenum">
              <a:rPr lang="en-GB" smtClean="0"/>
              <a:pPr/>
              <a:t>7</a:t>
            </a:fld>
            <a:endParaRPr lang="en-GB" dirty="0"/>
          </a:p>
        </p:txBody>
      </p:sp>
      <p:graphicFrame>
        <p:nvGraphicFramePr>
          <p:cNvPr id="5" name="Content Placeholder 6">
            <a:extLst>
              <a:ext uri="{FF2B5EF4-FFF2-40B4-BE49-F238E27FC236}">
                <a16:creationId xmlns:a16="http://schemas.microsoft.com/office/drawing/2014/main" id="{EFE693CE-3196-4BE1-B784-86FEDD83DEC2}"/>
              </a:ext>
            </a:extLst>
          </p:cNvPr>
          <p:cNvGraphicFramePr>
            <a:graphicFrameLocks noGrp="1"/>
          </p:cNvGraphicFramePr>
          <p:nvPr>
            <p:ph sz="quarter" idx="20"/>
            <p:extLst>
              <p:ext uri="{D42A27DB-BD31-4B8C-83A1-F6EECF244321}">
                <p14:modId xmlns:p14="http://schemas.microsoft.com/office/powerpoint/2010/main" val="4253139400"/>
              </p:ext>
            </p:extLst>
          </p:nvPr>
        </p:nvGraphicFramePr>
        <p:xfrm>
          <a:off x="4504704" y="1090685"/>
          <a:ext cx="6168326" cy="505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images.firstaidsigns.com/img/lg/S/Triage-Area-Plastic-Floor-Sign-SF-0142.jpg">
            <a:extLst>
              <a:ext uri="{FF2B5EF4-FFF2-40B4-BE49-F238E27FC236}">
                <a16:creationId xmlns:a16="http://schemas.microsoft.com/office/drawing/2014/main" id="{3FD1FCEB-C89F-45F3-B7EB-44AC0DFA4D6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750" l="22750" r="83750">
                        <a14:foregroundMark x1="30000" y1="1000" x2="82750" y2="1750"/>
                        <a14:foregroundMark x1="52500" y1="25250" x2="63750" y2="57500"/>
                        <a14:foregroundMark x1="42500" y1="20000" x2="76750" y2="67500"/>
                        <a14:foregroundMark x1="41750" y1="18250" x2="67500" y2="20000"/>
                        <a14:foregroundMark x1="54500" y1="19500" x2="61250" y2="72250"/>
                        <a14:foregroundMark x1="49250" y1="75000" x2="77750" y2="71500"/>
                        <a14:foregroundMark x1="77500" y1="71250" x2="67750" y2="19500"/>
                        <a14:foregroundMark x1="48250" y1="74750" x2="40750" y2="18000"/>
                        <a14:foregroundMark x1="42500" y1="33500" x2="75000" y2="61000"/>
                        <a14:foregroundMark x1="45750" y1="51500" x2="73000" y2="51500"/>
                        <a14:foregroundMark x1="57750" y1="21500" x2="68250" y2="56750"/>
                        <a14:foregroundMark x1="42750" y1="31750" x2="71000" y2="32500"/>
                        <a14:foregroundMark x1="56750" y1="24000" x2="72000" y2="39750"/>
                      </a14:backgroundRemoval>
                    </a14:imgEffect>
                  </a14:imgLayer>
                </a14:imgProps>
              </a:ext>
              <a:ext uri="{28A0092B-C50C-407E-A947-70E740481C1C}">
                <a14:useLocalDpi xmlns:a14="http://schemas.microsoft.com/office/drawing/2010/main" val="0"/>
              </a:ext>
            </a:extLst>
          </a:blip>
          <a:srcRect l="15757" r="8510" b="2"/>
          <a:stretch/>
        </p:blipFill>
        <p:spPr bwMode="auto">
          <a:xfrm>
            <a:off x="2563899" y="1090685"/>
            <a:ext cx="1940805" cy="25626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Our response to BAPIO's open letter on the Dr Bawa-Garba case – Improving  medical education and practice across the UK">
            <a:extLst>
              <a:ext uri="{FF2B5EF4-FFF2-40B4-BE49-F238E27FC236}">
                <a16:creationId xmlns:a16="http://schemas.microsoft.com/office/drawing/2014/main" id="{FA73879E-332D-4709-BE9B-6A77D47B87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8101" y="2271068"/>
            <a:ext cx="2240979" cy="1491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 MPTS">
            <a:extLst>
              <a:ext uri="{FF2B5EF4-FFF2-40B4-BE49-F238E27FC236}">
                <a16:creationId xmlns:a16="http://schemas.microsoft.com/office/drawing/2014/main" id="{1AF1DAD5-47EA-45BF-BC6A-B29DB002FF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240" y="4370075"/>
            <a:ext cx="5608828" cy="72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8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4C9A6-3116-41E3-B139-F55DD4B6A59D}"/>
              </a:ext>
            </a:extLst>
          </p:cNvPr>
          <p:cNvSpPr>
            <a:spLocks noGrp="1"/>
          </p:cNvSpPr>
          <p:nvPr>
            <p:ph type="body" sz="quarter" idx="13"/>
          </p:nvPr>
        </p:nvSpPr>
        <p:spPr>
          <a:xfrm>
            <a:off x="690325" y="416037"/>
            <a:ext cx="10667998" cy="461796"/>
          </a:xfrm>
        </p:spPr>
        <p:txBody>
          <a:bodyPr/>
          <a:lstStyle/>
          <a:p>
            <a:r>
              <a:rPr lang="en-GB" dirty="0"/>
              <a:t>FtP: 2021 Figures</a:t>
            </a:r>
          </a:p>
        </p:txBody>
      </p:sp>
      <p:sp>
        <p:nvSpPr>
          <p:cNvPr id="4" name="Slide Number Placeholder 3">
            <a:extLst>
              <a:ext uri="{FF2B5EF4-FFF2-40B4-BE49-F238E27FC236}">
                <a16:creationId xmlns:a16="http://schemas.microsoft.com/office/drawing/2014/main" id="{D6CB9264-5C49-4EF5-8C9F-B09F51D40D2D}"/>
              </a:ext>
            </a:extLst>
          </p:cNvPr>
          <p:cNvSpPr>
            <a:spLocks noGrp="1"/>
          </p:cNvSpPr>
          <p:nvPr>
            <p:ph type="sldNum" sz="quarter" idx="12"/>
          </p:nvPr>
        </p:nvSpPr>
        <p:spPr/>
        <p:txBody>
          <a:bodyPr/>
          <a:lstStyle/>
          <a:p>
            <a:fld id="{5E0A3A8E-DB68-445D-BC49-52F20A2D5C96}" type="slidenum">
              <a:rPr lang="en-GB" smtClean="0"/>
              <a:pPr/>
              <a:t>8</a:t>
            </a:fld>
            <a:endParaRPr lang="en-GB" dirty="0"/>
          </a:p>
        </p:txBody>
      </p:sp>
      <p:graphicFrame>
        <p:nvGraphicFramePr>
          <p:cNvPr id="5" name="Content Placeholder 6">
            <a:extLst>
              <a:ext uri="{FF2B5EF4-FFF2-40B4-BE49-F238E27FC236}">
                <a16:creationId xmlns:a16="http://schemas.microsoft.com/office/drawing/2014/main" id="{E381F3B8-9F91-4947-B6DD-93A6385304CA}"/>
              </a:ext>
            </a:extLst>
          </p:cNvPr>
          <p:cNvGraphicFramePr>
            <a:graphicFrameLocks noGrp="1"/>
          </p:cNvGraphicFramePr>
          <p:nvPr>
            <p:ph sz="quarter" idx="20"/>
            <p:extLst>
              <p:ext uri="{D42A27DB-BD31-4B8C-83A1-F6EECF244321}">
                <p14:modId xmlns:p14="http://schemas.microsoft.com/office/powerpoint/2010/main" val="1265952486"/>
              </p:ext>
            </p:extLst>
          </p:nvPr>
        </p:nvGraphicFramePr>
        <p:xfrm>
          <a:off x="2940161" y="1088612"/>
          <a:ext cx="6168326" cy="505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0F62BB0-15E9-409F-A662-00B173A64DB4}"/>
              </a:ext>
            </a:extLst>
          </p:cNvPr>
          <p:cNvSpPr txBox="1"/>
          <p:nvPr/>
        </p:nvSpPr>
        <p:spPr>
          <a:xfrm>
            <a:off x="601579" y="1088612"/>
            <a:ext cx="2093495" cy="1065041"/>
          </a:xfrm>
          <a:prstGeom prst="rect">
            <a:avLst/>
          </a:prstGeom>
        </p:spPr>
        <p:txBody>
          <a:bodyPr vert="horz" wrap="square" lIns="91440" tIns="45720" rIns="91440" bIns="45720" rtlCol="0" anchor="b">
            <a:normAutofit fontScale="92500" lnSpcReduction="20000"/>
          </a:bodyPr>
          <a:lstStyle/>
          <a:p>
            <a:pPr algn="l"/>
            <a:r>
              <a:rPr lang="en-GB" sz="2700" dirty="0">
                <a:solidFill>
                  <a:schemeClr val="tx2"/>
                </a:solidFill>
              </a:rPr>
              <a:t>Triage &amp; Provisional Enquiries</a:t>
            </a:r>
          </a:p>
        </p:txBody>
      </p:sp>
      <p:sp>
        <p:nvSpPr>
          <p:cNvPr id="7" name="TextBox 6">
            <a:extLst>
              <a:ext uri="{FF2B5EF4-FFF2-40B4-BE49-F238E27FC236}">
                <a16:creationId xmlns:a16="http://schemas.microsoft.com/office/drawing/2014/main" id="{1B029432-28A0-49EB-BFB0-3E457F894805}"/>
              </a:ext>
            </a:extLst>
          </p:cNvPr>
          <p:cNvSpPr txBox="1"/>
          <p:nvPr/>
        </p:nvSpPr>
        <p:spPr>
          <a:xfrm>
            <a:off x="8819147" y="2153653"/>
            <a:ext cx="3043989" cy="757989"/>
          </a:xfrm>
          <a:prstGeom prst="rect">
            <a:avLst/>
          </a:prstGeom>
        </p:spPr>
        <p:txBody>
          <a:bodyPr vert="horz" wrap="square" lIns="91440" tIns="45720" rIns="91440" bIns="45720" rtlCol="0" anchor="b">
            <a:normAutofit/>
          </a:bodyPr>
          <a:lstStyle/>
          <a:p>
            <a:pPr algn="l"/>
            <a:r>
              <a:rPr lang="en-GB" sz="2700" dirty="0">
                <a:solidFill>
                  <a:schemeClr val="tx2"/>
                </a:solidFill>
              </a:rPr>
              <a:t>2 x Case Examiners</a:t>
            </a:r>
          </a:p>
        </p:txBody>
      </p:sp>
      <p:sp>
        <p:nvSpPr>
          <p:cNvPr id="8" name="TextBox 7">
            <a:extLst>
              <a:ext uri="{FF2B5EF4-FFF2-40B4-BE49-F238E27FC236}">
                <a16:creationId xmlns:a16="http://schemas.microsoft.com/office/drawing/2014/main" id="{98763E5E-5AE7-4E41-BBDD-A45336B673A3}"/>
              </a:ext>
            </a:extLst>
          </p:cNvPr>
          <p:cNvSpPr txBox="1"/>
          <p:nvPr/>
        </p:nvSpPr>
        <p:spPr>
          <a:xfrm>
            <a:off x="8090772" y="3806541"/>
            <a:ext cx="3260557" cy="1395663"/>
          </a:xfrm>
          <a:prstGeom prst="rect">
            <a:avLst/>
          </a:prstGeom>
        </p:spPr>
        <p:txBody>
          <a:bodyPr vert="horz" wrap="square" lIns="91440" tIns="45720" rIns="91440" bIns="45720" rtlCol="0" anchor="b">
            <a:normAutofit fontScale="92500" lnSpcReduction="20000"/>
          </a:bodyPr>
          <a:lstStyle/>
          <a:p>
            <a:pPr algn="l"/>
            <a:r>
              <a:rPr lang="en-GB" sz="2700" dirty="0">
                <a:solidFill>
                  <a:schemeClr val="tx2"/>
                </a:solidFill>
              </a:rPr>
              <a:t>MPTS panel</a:t>
            </a:r>
          </a:p>
          <a:p>
            <a:pPr algn="l"/>
            <a:endParaRPr lang="en-GB" sz="2700" dirty="0">
              <a:solidFill>
                <a:schemeClr val="tx2"/>
              </a:solidFill>
            </a:endParaRPr>
          </a:p>
          <a:p>
            <a:pPr algn="l"/>
            <a:r>
              <a:rPr lang="en-GB" sz="2700" dirty="0">
                <a:solidFill>
                  <a:schemeClr val="tx2"/>
                </a:solidFill>
              </a:rPr>
              <a:t>Interim Orders Tribunal Panel</a:t>
            </a:r>
          </a:p>
        </p:txBody>
      </p:sp>
      <p:sp>
        <p:nvSpPr>
          <p:cNvPr id="9" name="TextBox 8">
            <a:extLst>
              <a:ext uri="{FF2B5EF4-FFF2-40B4-BE49-F238E27FC236}">
                <a16:creationId xmlns:a16="http://schemas.microsoft.com/office/drawing/2014/main" id="{995B558F-CCB0-4E73-A9F4-53091398AF58}"/>
              </a:ext>
            </a:extLst>
          </p:cNvPr>
          <p:cNvSpPr txBox="1"/>
          <p:nvPr/>
        </p:nvSpPr>
        <p:spPr>
          <a:xfrm>
            <a:off x="1206249" y="2370220"/>
            <a:ext cx="2261937" cy="842211"/>
          </a:xfrm>
          <a:prstGeom prst="rect">
            <a:avLst/>
          </a:prstGeom>
        </p:spPr>
        <p:txBody>
          <a:bodyPr vert="horz" wrap="square" lIns="91440" tIns="45720" rIns="91440" bIns="45720" rtlCol="0" anchor="b">
            <a:normAutofit fontScale="92500" lnSpcReduction="10000"/>
          </a:bodyPr>
          <a:lstStyle/>
          <a:p>
            <a:pPr algn="l"/>
            <a:r>
              <a:rPr lang="en-GB" sz="2700" dirty="0">
                <a:solidFill>
                  <a:schemeClr val="tx2"/>
                </a:solidFill>
              </a:rPr>
              <a:t>Collection of information</a:t>
            </a:r>
          </a:p>
        </p:txBody>
      </p:sp>
    </p:spTree>
    <p:extLst>
      <p:ext uri="{BB962C8B-B14F-4D97-AF65-F5344CB8AC3E}">
        <p14:creationId xmlns:p14="http://schemas.microsoft.com/office/powerpoint/2010/main" val="398265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65724D-9A38-4C89-9B35-C8063EFBB7D5}"/>
              </a:ext>
            </a:extLst>
          </p:cNvPr>
          <p:cNvPicPr>
            <a:picLocks noChangeAspect="1"/>
          </p:cNvPicPr>
          <p:nvPr/>
        </p:nvPicPr>
        <p:blipFill rotWithShape="1">
          <a:blip r:embed="rId3"/>
          <a:srcRect l="13093" t="19895" r="50000" b="24520"/>
          <a:stretch/>
        </p:blipFill>
        <p:spPr>
          <a:xfrm>
            <a:off x="7201392" y="2828180"/>
            <a:ext cx="4499675" cy="3812018"/>
          </a:xfrm>
          <a:prstGeom prst="rect">
            <a:avLst/>
          </a:prstGeom>
        </p:spPr>
      </p:pic>
      <p:sp>
        <p:nvSpPr>
          <p:cNvPr id="2" name="Title 1"/>
          <p:cNvSpPr>
            <a:spLocks noGrp="1"/>
          </p:cNvSpPr>
          <p:nvPr>
            <p:ph type="title"/>
          </p:nvPr>
        </p:nvSpPr>
        <p:spPr/>
        <p:txBody>
          <a:bodyPr/>
          <a:lstStyle/>
          <a:p>
            <a:br>
              <a:rPr lang="en-GB" sz="2800" dirty="0"/>
            </a:br>
            <a:r>
              <a:rPr lang="en-GB" sz="2800" dirty="0"/>
              <a:t>	</a:t>
            </a:r>
            <a:r>
              <a:rPr lang="en-GB" sz="3600" b="1" dirty="0">
                <a:latin typeface="+mn-lt"/>
              </a:rPr>
              <a:t>Supporting doctors under investigation</a:t>
            </a:r>
          </a:p>
        </p:txBody>
      </p:sp>
      <p:graphicFrame>
        <p:nvGraphicFramePr>
          <p:cNvPr id="4" name="Content Placeholder 3"/>
          <p:cNvGraphicFramePr>
            <a:graphicFrameLocks noGrp="1"/>
          </p:cNvGraphicFramePr>
          <p:nvPr>
            <p:ph idx="1"/>
          </p:nvPr>
        </p:nvGraphicFramePr>
        <p:xfrm>
          <a:off x="1775520" y="1364416"/>
          <a:ext cx="4896544"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5018" t="17242" r="36508" b="11207"/>
          <a:stretch/>
        </p:blipFill>
        <p:spPr bwMode="auto">
          <a:xfrm>
            <a:off x="9051009" y="481012"/>
            <a:ext cx="2175095" cy="3072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D271F16E-AB1F-4DAB-BF68-01AEEA768C0F}"/>
              </a:ext>
            </a:extLst>
          </p:cNvPr>
          <p:cNvSpPr txBox="1"/>
          <p:nvPr/>
        </p:nvSpPr>
        <p:spPr>
          <a:xfrm>
            <a:off x="490933" y="5898316"/>
            <a:ext cx="6710459" cy="646331"/>
          </a:xfrm>
          <a:prstGeom prst="rect">
            <a:avLst/>
          </a:prstGeom>
          <a:noFill/>
        </p:spPr>
        <p:txBody>
          <a:bodyPr wrap="square">
            <a:spAutoFit/>
          </a:bodyPr>
          <a:lstStyle/>
          <a:p>
            <a:r>
              <a:rPr lang="en-GB">
                <a:hlinkClick r:id="rId10"/>
              </a:rPr>
              <a:t>https://www.gmc-uk.org/concerns/information-for-doctors-under-investigation/support-for-doctors</a:t>
            </a:r>
            <a:r>
              <a:rPr lang="en-GB"/>
              <a:t> </a:t>
            </a:r>
          </a:p>
        </p:txBody>
      </p:sp>
    </p:spTree>
    <p:extLst>
      <p:ext uri="{BB962C8B-B14F-4D97-AF65-F5344CB8AC3E}">
        <p14:creationId xmlns:p14="http://schemas.microsoft.com/office/powerpoint/2010/main" val="4076952083"/>
      </p:ext>
    </p:extLst>
  </p:cSld>
  <p:clrMapOvr>
    <a:masterClrMapping/>
  </p:clrMapOvr>
</p:sld>
</file>

<file path=ppt/theme/theme1.xml><?xml version="1.0" encoding="utf-8"?>
<a:theme xmlns:a="http://schemas.openxmlformats.org/drawingml/2006/main" name="Office Theme">
  <a:themeElements>
    <a:clrScheme name="GMC Colours">
      <a:dk1>
        <a:srgbClr val="0F265C"/>
      </a:dk1>
      <a:lt1>
        <a:srgbClr val="FFFFFF"/>
      </a:lt1>
      <a:dk2>
        <a:srgbClr val="156EA5"/>
      </a:dk2>
      <a:lt2>
        <a:srgbClr val="2CA6C2"/>
      </a:lt2>
      <a:accent1>
        <a:srgbClr val="F39200"/>
      </a:accent1>
      <a:accent2>
        <a:srgbClr val="7CA72B"/>
      </a:accent2>
      <a:accent3>
        <a:srgbClr val="485485"/>
      </a:accent3>
      <a:accent4>
        <a:srgbClr val="FFF5E9"/>
      </a:accent4>
      <a:accent5>
        <a:srgbClr val="000000"/>
      </a:accent5>
      <a:accent6>
        <a:srgbClr val="DDF1FD"/>
      </a:accent6>
      <a:hlink>
        <a:srgbClr val="2CA6C2"/>
      </a:hlink>
      <a:folHlink>
        <a:srgbClr val="485485"/>
      </a:folHlink>
    </a:clrScheme>
    <a:fontScheme name="Calibri light bulle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700" dirty="0" smtClean="0">
            <a:solidFill>
              <a:schemeClr val="tx2"/>
            </a:solidFill>
          </a:defRPr>
        </a:defPPr>
      </a:lstStyle>
    </a:txDef>
  </a:objectDefaults>
  <a:extraClrSchemeLst/>
  <a:extLst>
    <a:ext uri="{05A4C25C-085E-4340-85A3-A5531E510DB2}">
      <thm15:themeFamily xmlns:thm15="http://schemas.microsoft.com/office/thememl/2012/main" name="GMC_Presentation_Template_V2.0.potx" id="{2EBE6AE8-66B2-483A-800C-D62EEF3C45E7}" vid="{E382B8C2-1431-4768-8C40-BE1D079BD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4E57910E867A408A6ECA161D10FBE8" ma:contentTypeVersion="5" ma:contentTypeDescription="Create a new document." ma:contentTypeScope="" ma:versionID="649f64d224c542e9eac3112370559aa3">
  <xsd:schema xmlns:xsd="http://www.w3.org/2001/XMLSchema" xmlns:xs="http://www.w3.org/2001/XMLSchema" xmlns:p="http://schemas.microsoft.com/office/2006/metadata/properties" xmlns:ns2="db9e56bb-7a88-4bc0-871a-331a353295c3" xmlns:ns3="af5d46ab-e901-4201-8eea-273c31a25ac3" targetNamespace="http://schemas.microsoft.com/office/2006/metadata/properties" ma:root="true" ma:fieldsID="047996b1aba20ac22d1dd132d7bc2520" ns2:_="" ns3:_="">
    <xsd:import namespace="db9e56bb-7a88-4bc0-871a-331a353295c3"/>
    <xsd:import namespace="af5d46ab-e901-4201-8eea-273c31a25ac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e56bb-7a88-4bc0-871a-331a353295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f5d46ab-e901-4201-8eea-273c31a25a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b9e56bb-7a88-4bc0-871a-331a353295c3">KFS3VSS5MWWX-469314745-7</_dlc_DocId>
    <_dlc_DocIdUrl xmlns="db9e56bb-7a88-4bc0-871a-331a353295c3">
      <Url>https://genmedcouncil.sharepoint.com/sites/Branding/_layouts/15/DocIdRedir.aspx?ID=KFS3VSS5MWWX-469314745-7</Url>
      <Description>KFS3VSS5MWWX-469314745-7</Description>
    </_dlc_DocIdUrl>
  </documentManagement>
</p:properties>
</file>

<file path=customXml/itemProps1.xml><?xml version="1.0" encoding="utf-8"?>
<ds:datastoreItem xmlns:ds="http://schemas.openxmlformats.org/officeDocument/2006/customXml" ds:itemID="{60C0AE95-DC38-4FB2-A419-631BB914729A}">
  <ds:schemaRefs>
    <ds:schemaRef ds:uri="http://schemas.microsoft.com/sharepoint/events"/>
  </ds:schemaRefs>
</ds:datastoreItem>
</file>

<file path=customXml/itemProps2.xml><?xml version="1.0" encoding="utf-8"?>
<ds:datastoreItem xmlns:ds="http://schemas.openxmlformats.org/officeDocument/2006/customXml" ds:itemID="{EF5B9B30-566E-473C-BE8A-C94883FF2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e56bb-7a88-4bc0-871a-331a353295c3"/>
    <ds:schemaRef ds:uri="af5d46ab-e901-4201-8eea-273c31a25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EDD79-AD3C-48F7-BE4E-82772C933E71}">
  <ds:schemaRefs>
    <ds:schemaRef ds:uri="http://schemas.microsoft.com/sharepoint/v3/contenttype/forms"/>
  </ds:schemaRefs>
</ds:datastoreItem>
</file>

<file path=customXml/itemProps4.xml><?xml version="1.0" encoding="utf-8"?>
<ds:datastoreItem xmlns:ds="http://schemas.openxmlformats.org/officeDocument/2006/customXml" ds:itemID="{073F8AA4-38FA-4B35-8B29-FBC5EAA132B1}">
  <ds:schemaRefs>
    <ds:schemaRef ds:uri="http://purl.org/dc/terms/"/>
    <ds:schemaRef ds:uri="http://schemas.microsoft.com/office/2006/metadata/properties"/>
    <ds:schemaRef ds:uri="http://schemas.microsoft.com/office/2006/documentManagement/types"/>
    <ds:schemaRef ds:uri="http://purl.org/dc/elements/1.1/"/>
    <ds:schemaRef ds:uri="db9e56bb-7a88-4bc0-871a-331a353295c3"/>
    <ds:schemaRef ds:uri="http://schemas.microsoft.com/office/infopath/2007/PartnerControls"/>
    <ds:schemaRef ds:uri="http://schemas.openxmlformats.org/package/2006/metadata/core-properties"/>
    <ds:schemaRef ds:uri="af5d46ab-e901-4201-8eea-273c31a25a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GMC Presentation Template</Template>
  <TotalTime>8238</TotalTime>
  <Words>3064</Words>
  <Application>Microsoft Office PowerPoint</Application>
  <PresentationFormat>Widescreen</PresentationFormat>
  <Paragraphs>354</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Roboto</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Supporting doctors under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Thresholds: Self-referral</vt:lpstr>
      <vt:lpstr>Thresholds for referral: Guidance</vt:lpstr>
      <vt:lpstr>Thresholds for referral: Guidance (cont)</vt:lpstr>
      <vt:lpstr>Thresholds: health</vt:lpstr>
      <vt:lpstr>Health assessments</vt:lpstr>
      <vt:lpstr>Health assessment outcomes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Laugharne</dc:creator>
  <cp:lastModifiedBy>Katie Laugharne</cp:lastModifiedBy>
  <cp:revision>33</cp:revision>
  <dcterms:created xsi:type="dcterms:W3CDTF">2022-06-18T11:27:26Z</dcterms:created>
  <dcterms:modified xsi:type="dcterms:W3CDTF">2022-10-11T10:59:32Z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0x010100E94E57910E867A408A6ECA161D10FBE8</vt:lpwstr>
  </property>
  <property fmtid="{D5CDD505-2E9C-101B-9397-08002B2CF9AE}" pid="3" name="_dlc_DocIdItemGuid">
    <vt:lpwstr>768d531b-2dd4-46d1-ad25-be7190a5ffcd</vt:lpwstr>
  </property>
</Properties>
</file>